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22" r:id="rId2"/>
    <p:sldId id="329" r:id="rId3"/>
    <p:sldId id="330" r:id="rId4"/>
    <p:sldId id="331" r:id="rId5"/>
    <p:sldId id="332" r:id="rId6"/>
    <p:sldId id="336" r:id="rId7"/>
    <p:sldId id="339" r:id="rId8"/>
    <p:sldId id="341" r:id="rId9"/>
    <p:sldId id="340" r:id="rId10"/>
    <p:sldId id="335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27" r:id="rId20"/>
  </p:sldIdLst>
  <p:sldSz cx="12188825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B68"/>
    <a:srgbClr val="C62929"/>
    <a:srgbClr val="AFDC7E"/>
    <a:srgbClr val="000000"/>
    <a:srgbClr val="525252"/>
    <a:srgbClr val="E51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374" autoAdjust="0"/>
  </p:normalViewPr>
  <p:slideViewPr>
    <p:cSldViewPr snapToGrid="0" snapToObject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BREDUCAR-FS\Engenharia\PLA_Planejamento\03_Acompamentos\0001%20-%20PLA_ACP_Ano%202015\PLA_ACP_07-2015%20QZ-02\Acompanhamento%20Graficos%20-%20Sabatini.xls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669547417796369E-2"/>
          <c:y val="1.9343546175237487E-2"/>
          <c:w val="0.96934857493911397"/>
          <c:h val="0.7315576047105879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Contrato!$G$114</c:f>
              <c:strCache>
                <c:ptCount val="1"/>
                <c:pt idx="0">
                  <c:v>Obras Entregues</c:v>
                </c:pt>
              </c:strCache>
            </c:strRef>
          </c:tx>
          <c:spPr>
            <a:solidFill>
              <a:srgbClr val="006666"/>
            </a:solidFill>
            <a:ln w="9525" cap="flat" cmpd="sng" algn="ctr">
              <a:noFill/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DDB-42DE-96DA-2C59A9E24F99}"/>
              </c:ext>
            </c:extLst>
          </c:dPt>
          <c:dPt>
            <c:idx val="2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DDB-42DE-96DA-2C59A9E24F99}"/>
              </c:ext>
            </c:extLst>
          </c:dPt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DDB-42DE-96DA-2C59A9E24F99}"/>
              </c:ext>
            </c:extLst>
          </c:dPt>
          <c:dPt>
            <c:idx val="27"/>
            <c:invertIfNegative val="0"/>
            <c:bubble3D val="0"/>
            <c:spPr>
              <a:solidFill>
                <a:srgbClr val="00A6A2"/>
              </a:solidFill>
              <a:ln w="9525" cap="flat" cmpd="sng" algn="ctr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DDB-42DE-96DA-2C59A9E24F99}"/>
              </c:ext>
            </c:extLst>
          </c:dPt>
          <c:dPt>
            <c:idx val="28"/>
            <c:invertIfNegative val="0"/>
            <c:bubble3D val="0"/>
            <c:spPr>
              <a:solidFill>
                <a:srgbClr val="00A6A2"/>
              </a:solidFill>
              <a:ln w="9525" cap="flat" cmpd="sng" algn="ctr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DDB-42DE-96DA-2C59A9E24F99}"/>
              </c:ext>
            </c:extLst>
          </c:dPt>
          <c:dLbls>
            <c:dLbl>
              <c:idx val="26"/>
              <c:layout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DDB-42DE-96DA-2C59A9E24F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/>
              <c:tx>
                <c:rich>
                  <a:bodyPr/>
                  <a:lstStyle/>
                  <a:p>
                    <a:r>
                      <a:rPr lang="en-US" smtClean="0"/>
                      <a:t>47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DDB-42DE-96DA-2C59A9E24F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Contrato!$H$2:$AV$4</c:f>
              <c:multiLvlStrCache>
                <c:ptCount val="29"/>
                <c:lvl>
                  <c:pt idx="0">
                    <c:v>AGO</c:v>
                  </c:pt>
                  <c:pt idx="1">
                    <c:v>SET</c:v>
                  </c:pt>
                  <c:pt idx="2">
                    <c:v>OUT</c:v>
                  </c:pt>
                  <c:pt idx="3">
                    <c:v>NOV</c:v>
                  </c:pt>
                  <c:pt idx="4">
                    <c:v>DEZ</c:v>
                  </c:pt>
                  <c:pt idx="5">
                    <c:v>JAN</c:v>
                  </c:pt>
                  <c:pt idx="6">
                    <c:v>FEV</c:v>
                  </c:pt>
                  <c:pt idx="7">
                    <c:v>MAR</c:v>
                  </c:pt>
                  <c:pt idx="8">
                    <c:v>ABR</c:v>
                  </c:pt>
                  <c:pt idx="9">
                    <c:v>MAI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AGO</c:v>
                  </c:pt>
                  <c:pt idx="13">
                    <c:v>SET</c:v>
                  </c:pt>
                  <c:pt idx="14">
                    <c:v>OUT</c:v>
                  </c:pt>
                  <c:pt idx="15">
                    <c:v>NOV</c:v>
                  </c:pt>
                  <c:pt idx="16">
                    <c:v>DEZ</c:v>
                  </c:pt>
                  <c:pt idx="17">
                    <c:v>JAN</c:v>
                  </c:pt>
                  <c:pt idx="18">
                    <c:v>FEV</c:v>
                  </c:pt>
                  <c:pt idx="19">
                    <c:v>MAR</c:v>
                  </c:pt>
                  <c:pt idx="20">
                    <c:v>ABR</c:v>
                  </c:pt>
                  <c:pt idx="21">
                    <c:v>MAI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AGO</c:v>
                  </c:pt>
                  <c:pt idx="25">
                    <c:v>SET</c:v>
                  </c:pt>
                  <c:pt idx="26">
                    <c:v>OUT</c:v>
                  </c:pt>
                  <c:pt idx="27">
                    <c:v>NOV</c:v>
                  </c:pt>
                  <c:pt idx="28">
                    <c:v>DEZ</c:v>
                  </c:pt>
                </c:lvl>
                <c:lvl>
                  <c:pt idx="0">
                    <c:v>2013</c:v>
                  </c:pt>
                  <c:pt idx="5">
                    <c:v>2014</c:v>
                  </c:pt>
                  <c:pt idx="17">
                    <c:v>2015</c:v>
                  </c:pt>
                </c:lvl>
              </c:multiLvlStrCache>
            </c:multiLvlStrRef>
          </c:cat>
          <c:val>
            <c:numRef>
              <c:f>Contrato!$H$114:$AV$114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7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17</c:v>
                </c:pt>
                <c:pt idx="14">
                  <c:v>19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30</c:v>
                </c:pt>
                <c:pt idx="20">
                  <c:v>31</c:v>
                </c:pt>
                <c:pt idx="21">
                  <c:v>33</c:v>
                </c:pt>
                <c:pt idx="22">
                  <c:v>36</c:v>
                </c:pt>
                <c:pt idx="23">
                  <c:v>38</c:v>
                </c:pt>
                <c:pt idx="24">
                  <c:v>41</c:v>
                </c:pt>
                <c:pt idx="25">
                  <c:v>43</c:v>
                </c:pt>
                <c:pt idx="26">
                  <c:v>46</c:v>
                </c:pt>
                <c:pt idx="27">
                  <c:v>49</c:v>
                </c:pt>
                <c:pt idx="28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DDB-42DE-96DA-2C59A9E24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797248"/>
        <c:axId val="186797808"/>
      </c:barChart>
      <c:catAx>
        <c:axId val="186797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>
            <a:solidFill>
              <a:srgbClr val="4F81BD">
                <a:lumMod val="40000"/>
                <a:lumOff val="60000"/>
              </a:srgbClr>
            </a:solidFill>
          </a:ln>
        </c:spPr>
        <c:txPr>
          <a:bodyPr rot="0"/>
          <a:lstStyle/>
          <a:p>
            <a:pPr algn="ctr">
              <a:defRPr/>
            </a:pPr>
            <a:endParaRPr lang="pt-BR"/>
          </a:p>
        </c:txPr>
        <c:crossAx val="186797808"/>
        <c:crossesAt val="0"/>
        <c:auto val="1"/>
        <c:lblAlgn val="ctr"/>
        <c:lblOffset val="100"/>
        <c:noMultiLvlLbl val="0"/>
      </c:catAx>
      <c:valAx>
        <c:axId val="186797808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86797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tx1"/>
          </a:solidFill>
          <a:latin typeface="+mn-lt"/>
          <a:ea typeface="+mn-ea"/>
          <a:cs typeface="+mn-cs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i="0" u="none" strike="noStrike" baseline="0" dirty="0">
                <a:effectLst/>
              </a:rPr>
              <a:t>Consumo Total de </a:t>
            </a:r>
            <a:r>
              <a:rPr lang="pt-BR" sz="2000" b="1" i="0" u="none" strike="noStrike" baseline="0" dirty="0" smtClean="0">
                <a:effectLst/>
              </a:rPr>
              <a:t>Energia (Kwh) </a:t>
            </a:r>
            <a:r>
              <a:rPr lang="pt-BR" sz="2000" b="1" i="0" u="none" strike="noStrike" baseline="0" dirty="0">
                <a:effectLst/>
              </a:rPr>
              <a:t>para Construção de 46 </a:t>
            </a:r>
            <a:r>
              <a:rPr lang="pt-BR" sz="2000" b="1" i="0" u="none" strike="noStrike" baseline="0" dirty="0" err="1" smtClean="0">
                <a:effectLst/>
              </a:rPr>
              <a:t>Umeis</a:t>
            </a:r>
            <a:r>
              <a:rPr lang="pt-BR" sz="2000" b="1" i="0" u="none" strike="noStrike" baseline="0" dirty="0" smtClean="0">
                <a:effectLst/>
              </a:rPr>
              <a:t> </a:t>
            </a:r>
            <a:endParaRPr lang="pt-BR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A80-41F3-81D7-4379F337FFD4}"/>
              </c:ext>
            </c:extLst>
          </c:dPt>
          <c:dLbls>
            <c:dLbl>
              <c:idx val="0"/>
              <c:layout>
                <c:manualLayout>
                  <c:x val="3.3333333333333333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A80-41F3-81D7-4379F337FF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333333333333333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A80-41F3-81D7-4379F337FF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Planilha1!$F$3:$G$3</c:f>
              <c:strCache>
                <c:ptCount val="2"/>
                <c:pt idx="0">
                  <c:v>Alvenaria</c:v>
                </c:pt>
                <c:pt idx="1">
                  <c:v>LSF</c:v>
                </c:pt>
              </c:strCache>
            </c:strRef>
          </c:cat>
          <c:val>
            <c:numRef>
              <c:f>Planilha1!$F$4:$G$4</c:f>
              <c:numCache>
                <c:formatCode>#,##0</c:formatCode>
                <c:ptCount val="2"/>
                <c:pt idx="0">
                  <c:v>829222</c:v>
                </c:pt>
                <c:pt idx="1">
                  <c:v>356053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80-41F3-81D7-4379F337F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801168"/>
        <c:axId val="186801728"/>
        <c:axId val="0"/>
      </c:bar3DChart>
      <c:catAx>
        <c:axId val="18680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801728"/>
        <c:crosses val="autoZero"/>
        <c:auto val="1"/>
        <c:lblAlgn val="ctr"/>
        <c:lblOffset val="100"/>
        <c:noMultiLvlLbl val="0"/>
      </c:catAx>
      <c:valAx>
        <c:axId val="186801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868011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 err="1">
                <a:effectLst/>
              </a:rPr>
              <a:t>Consumo</a:t>
            </a:r>
            <a:r>
              <a:rPr lang="en-US" sz="2000" b="1" i="0" baseline="0" dirty="0">
                <a:effectLst/>
              </a:rPr>
              <a:t> de </a:t>
            </a:r>
            <a:r>
              <a:rPr lang="en-US" sz="2000" b="1" i="0" baseline="0" dirty="0" err="1">
                <a:effectLst/>
              </a:rPr>
              <a:t>água</a:t>
            </a:r>
            <a:r>
              <a:rPr lang="en-US" sz="2000" b="1" i="0" baseline="0" dirty="0">
                <a:effectLst/>
              </a:rPr>
              <a:t> (m³)  para </a:t>
            </a:r>
            <a:r>
              <a:rPr lang="en-US" sz="2000" b="1" i="0" baseline="0" dirty="0" err="1">
                <a:effectLst/>
              </a:rPr>
              <a:t>construção</a:t>
            </a:r>
            <a:r>
              <a:rPr lang="en-US" sz="2000" b="1" i="0" baseline="0" dirty="0">
                <a:effectLst/>
              </a:rPr>
              <a:t> das 46 </a:t>
            </a:r>
            <a:r>
              <a:rPr lang="en-US" sz="2000" b="1" i="0" baseline="0" dirty="0" err="1" smtClean="0">
                <a:effectLst/>
              </a:rPr>
              <a:t>Umeis</a:t>
            </a:r>
            <a:r>
              <a:rPr lang="en-US" sz="2000" b="1" i="0" baseline="0" dirty="0" smtClean="0">
                <a:effectLst/>
              </a:rPr>
              <a:t> </a:t>
            </a:r>
            <a:endParaRPr lang="pt-BR" sz="20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A6F-460D-9D20-607E8027D3D8}"/>
              </c:ext>
            </c:extLst>
          </c:dPt>
          <c:dLbls>
            <c:dLbl>
              <c:idx val="0"/>
              <c:layout>
                <c:manualLayout>
                  <c:x val="3.0555555555555506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A6F-460D-9D20-607E8027D3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444444444444342E-2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6F-460D-9D20-607E8027D3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Planilha1!$I$3:$J$3</c:f>
              <c:strCache>
                <c:ptCount val="2"/>
                <c:pt idx="0">
                  <c:v>Alvenaria</c:v>
                </c:pt>
                <c:pt idx="1">
                  <c:v>LSF</c:v>
                </c:pt>
              </c:strCache>
            </c:strRef>
          </c:cat>
          <c:val>
            <c:numRef>
              <c:f>Planilha1!$I$4:$J$4</c:f>
              <c:numCache>
                <c:formatCode>#,##0</c:formatCode>
                <c:ptCount val="2"/>
                <c:pt idx="0">
                  <c:v>5386</c:v>
                </c:pt>
                <c:pt idx="1">
                  <c:v>1355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6F-460D-9D20-607E8027D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712464"/>
        <c:axId val="187713024"/>
        <c:axId val="0"/>
      </c:bar3DChart>
      <c:catAx>
        <c:axId val="18771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7713024"/>
        <c:crosses val="autoZero"/>
        <c:auto val="1"/>
        <c:lblAlgn val="ctr"/>
        <c:lblOffset val="100"/>
        <c:noMultiLvlLbl val="0"/>
      </c:catAx>
      <c:valAx>
        <c:axId val="187713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8771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>
                <a:effectLst/>
              </a:rPr>
              <a:t>Resíduo gerado (m³) para Construção das 46 Umeis </a:t>
            </a:r>
            <a:endParaRPr lang="pt-BR" sz="2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3A2-4C82-92B9-C6E5F462EB0E}"/>
              </c:ext>
            </c:extLst>
          </c:dPt>
          <c:dLbls>
            <c:dLbl>
              <c:idx val="0"/>
              <c:layout>
                <c:manualLayout>
                  <c:x val="3.3333333333333263E-2"/>
                  <c:y val="-5.133128520225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3A2-4C82-92B9-C6E5F462EB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666666666666664E-2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3A2-4C82-92B9-C6E5F462EB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Planilha1!$F$7:$G$7</c:f>
              <c:strCache>
                <c:ptCount val="2"/>
                <c:pt idx="0">
                  <c:v>Alvenaria</c:v>
                </c:pt>
                <c:pt idx="1">
                  <c:v>LSF</c:v>
                </c:pt>
              </c:strCache>
            </c:strRef>
          </c:cat>
          <c:val>
            <c:numRef>
              <c:f>Planilha1!$F$8:$G$8</c:f>
              <c:numCache>
                <c:formatCode>#,##0</c:formatCode>
                <c:ptCount val="2"/>
                <c:pt idx="0">
                  <c:v>15870</c:v>
                </c:pt>
                <c:pt idx="1">
                  <c:v>6210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A2-4C82-92B9-C6E5F462E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864944"/>
        <c:axId val="187865504"/>
        <c:axId val="0"/>
      </c:bar3DChart>
      <c:catAx>
        <c:axId val="18786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7865504"/>
        <c:crosses val="autoZero"/>
        <c:auto val="1"/>
        <c:lblAlgn val="ctr"/>
        <c:lblOffset val="100"/>
        <c:noMultiLvlLbl val="0"/>
      </c:catAx>
      <c:valAx>
        <c:axId val="187865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8786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011EA-EF6E-43FB-AC3F-A41DB3FC7B9E}" type="datetimeFigureOut">
              <a:rPr lang="pt-BR" smtClean="0"/>
              <a:t>16/10/2016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6B055-BCEA-449F-A713-ECD49DC58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74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9948F-2823-D243-91CC-DB55D75C67C1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BC6A0-F648-384F-B4E0-16BECA9701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8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60425" y="1057275"/>
            <a:ext cx="8242300" cy="506413"/>
          </a:xfrm>
          <a:prstGeom prst="rect">
            <a:avLst/>
          </a:prstGeom>
          <a:solidFill>
            <a:schemeClr val="accent4">
              <a:lumMod val="60000"/>
              <a:lumOff val="40000"/>
              <a:alpha val="9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5" name="Group 14"/>
          <p:cNvGrpSpPr>
            <a:grpSpLocks/>
          </p:cNvGrpSpPr>
          <p:nvPr userDrawn="1"/>
        </p:nvGrpSpPr>
        <p:grpSpPr bwMode="auto">
          <a:xfrm>
            <a:off x="9102725" y="652463"/>
            <a:ext cx="2276475" cy="703262"/>
            <a:chOff x="9130089" y="651816"/>
            <a:chExt cx="2276474" cy="70453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9130089" y="651816"/>
              <a:ext cx="2276474" cy="704532"/>
            </a:xfrm>
            <a:prstGeom prst="rect">
              <a:avLst/>
            </a:prstGeom>
            <a:solidFill>
              <a:srgbClr val="E5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7" name="Picture 3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7215" y="651816"/>
              <a:ext cx="1839348" cy="7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123825" y="0"/>
            <a:ext cx="1765300" cy="4584700"/>
            <a:chOff x="-123902" y="0"/>
            <a:chExt cx="1765599" cy="458490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641697" y="0"/>
              <a:ext cx="0" cy="38879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-123902" y="3887964"/>
              <a:ext cx="1765599" cy="696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ight Triangle 20"/>
          <p:cNvSpPr/>
          <p:nvPr userDrawn="1"/>
        </p:nvSpPr>
        <p:spPr>
          <a:xfrm flipH="1">
            <a:off x="608013" y="177800"/>
            <a:ext cx="252412" cy="17303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608013" y="350838"/>
            <a:ext cx="8931275" cy="704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ight Triangle 22"/>
          <p:cNvSpPr/>
          <p:nvPr userDrawn="1"/>
        </p:nvSpPr>
        <p:spPr>
          <a:xfrm flipV="1">
            <a:off x="9102725" y="1062038"/>
            <a:ext cx="442913" cy="29527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46937" y="1063139"/>
            <a:ext cx="6273149" cy="40796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859689" y="483811"/>
            <a:ext cx="8304666" cy="455962"/>
          </a:xfrm>
        </p:spPr>
        <p:txBody>
          <a:bodyPr>
            <a:noAutofit/>
          </a:bodyPr>
          <a:lstStyle>
            <a:lvl1pPr algn="l">
              <a:defRPr sz="26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1975402" y="1758551"/>
            <a:ext cx="8226437" cy="386629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7754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 animBg="1"/>
      <p:bldP spid="23" grpId="0" animBg="1"/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9115425" y="652463"/>
            <a:ext cx="2276475" cy="703262"/>
            <a:chOff x="9130089" y="651816"/>
            <a:chExt cx="2276474" cy="7045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130089" y="651816"/>
              <a:ext cx="2276474" cy="704532"/>
            </a:xfrm>
            <a:prstGeom prst="rect">
              <a:avLst/>
            </a:prstGeom>
            <a:solidFill>
              <a:srgbClr val="E5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5" name="Picture 3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7215" y="651816"/>
              <a:ext cx="1839348" cy="7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>
            <a:grpSpLocks/>
          </p:cNvGrpSpPr>
          <p:nvPr userDrawn="1"/>
        </p:nvGrpSpPr>
        <p:grpSpPr bwMode="auto">
          <a:xfrm>
            <a:off x="-123825" y="0"/>
            <a:ext cx="1765300" cy="4584700"/>
            <a:chOff x="-123902" y="0"/>
            <a:chExt cx="1765599" cy="458490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641697" y="0"/>
              <a:ext cx="0" cy="38879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-123902" y="3887964"/>
              <a:ext cx="1765599" cy="696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ight Triangle 18"/>
          <p:cNvSpPr/>
          <p:nvPr userDrawn="1"/>
        </p:nvSpPr>
        <p:spPr>
          <a:xfrm flipH="1">
            <a:off x="622300" y="177800"/>
            <a:ext cx="250825" cy="17303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22300" y="350838"/>
            <a:ext cx="8931275" cy="704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ight Triangle 20"/>
          <p:cNvSpPr/>
          <p:nvPr userDrawn="1"/>
        </p:nvSpPr>
        <p:spPr>
          <a:xfrm flipV="1">
            <a:off x="9115425" y="1062038"/>
            <a:ext cx="444500" cy="29527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873645" y="483811"/>
            <a:ext cx="8304666" cy="455962"/>
          </a:xfrm>
        </p:spPr>
        <p:txBody>
          <a:bodyPr>
            <a:noAutofit/>
          </a:bodyPr>
          <a:lstStyle>
            <a:lvl1pPr algn="l">
              <a:defRPr sz="26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1975402" y="1758551"/>
            <a:ext cx="8226437" cy="386629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6658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5270-D33D-684F-BFBC-A4148A6E606D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A451-3A29-2148-BC58-0BB726DC7B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8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0B899-F743-CF40-AA33-9035AA030E0F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F3BD-FACD-D74B-AE46-17693FE9F7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67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61E8-942C-664C-95E5-8991F671DD92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2F675-26BC-E043-9459-0A7756140A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86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E60B5-EFFF-324E-AF0B-4380146FE0F8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C47E9-EC2A-F24B-BFDB-2DF235F5F8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42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6E42E-FDD1-6F4F-9F90-54E3DF2B5D56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B70D-7C51-754D-8379-7C45DCC0D2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8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F83DE-15D1-364A-92E7-0D28B8D08685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2602-1843-FF47-8988-24A92684F6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21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312BC-95A5-CB49-B8CD-7BD796D6918A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B58C0-D448-EB4E-B659-2D24BFE4A11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47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CB54-8C15-2E4E-922E-243A900B99B6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3D0AC-5BED-0047-AEF3-BD85D9592E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0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6503988" y="0"/>
            <a:ext cx="446087" cy="4214813"/>
            <a:chOff x="6503498" y="0"/>
            <a:chExt cx="446592" cy="421494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6503498" y="0"/>
              <a:ext cx="0" cy="38942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6503498" y="3894255"/>
              <a:ext cx="446592" cy="3206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 userDrawn="1"/>
        </p:nvCxnSpPr>
        <p:spPr>
          <a:xfrm>
            <a:off x="6950075" y="4214813"/>
            <a:ext cx="54848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195440" y="1328772"/>
            <a:ext cx="1961090" cy="146208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1987549" y="815855"/>
            <a:ext cx="1863725" cy="195909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2"/>
          </p:nvPr>
        </p:nvSpPr>
        <p:spPr>
          <a:xfrm>
            <a:off x="1283761" y="3161506"/>
            <a:ext cx="2207891" cy="146208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3851274" y="3161510"/>
            <a:ext cx="2305256" cy="2195116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834197" y="2609422"/>
            <a:ext cx="4612566" cy="79022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34197" y="3433760"/>
            <a:ext cx="4748651" cy="46037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3C4559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92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01121-2185-8849-A472-F4A57F7AF4BA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4FA88-F0B1-B147-AC85-335AFB4C0F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4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80000">
              <a:schemeClr val="bg1">
                <a:tint val="45000"/>
                <a:shade val="99000"/>
                <a:satMod val="350000"/>
                <a:lumMod val="69000"/>
                <a:alpha val="37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8284123" y="652463"/>
            <a:ext cx="3637259" cy="7032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622300" y="177800"/>
            <a:ext cx="250825" cy="173038"/>
          </a:xfrm>
          <a:prstGeom prst="rtTriangle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22300" y="350838"/>
            <a:ext cx="8092209" cy="704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flipV="1">
            <a:off x="8284125" y="1062038"/>
            <a:ext cx="444500" cy="295275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3645" y="483811"/>
            <a:ext cx="8304666" cy="455962"/>
          </a:xfrm>
        </p:spPr>
        <p:txBody>
          <a:bodyPr>
            <a:noAutofit/>
          </a:bodyPr>
          <a:lstStyle>
            <a:lvl1pPr algn="l">
              <a:defRPr sz="26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078" y="576373"/>
            <a:ext cx="1816769" cy="8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19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80000">
              <a:schemeClr val="bg1">
                <a:tint val="45000"/>
                <a:shade val="99000"/>
                <a:satMod val="350000"/>
                <a:lumMod val="69000"/>
                <a:alpha val="37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724213" cy="685800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3087" b="2972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8284123" y="652463"/>
            <a:ext cx="3637259" cy="7032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622300" y="177800"/>
            <a:ext cx="250825" cy="173038"/>
          </a:xfrm>
          <a:prstGeom prst="rtTriangle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22300" y="350838"/>
            <a:ext cx="8092209" cy="704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flipV="1">
            <a:off x="8284125" y="1062038"/>
            <a:ext cx="444500" cy="295275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3645" y="483811"/>
            <a:ext cx="8304666" cy="455962"/>
          </a:xfrm>
        </p:spPr>
        <p:txBody>
          <a:bodyPr>
            <a:noAutofit/>
          </a:bodyPr>
          <a:lstStyle>
            <a:lvl1pPr algn="l">
              <a:defRPr sz="26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078" y="576373"/>
            <a:ext cx="1816769" cy="8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1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80000">
              <a:schemeClr val="bg1">
                <a:tint val="45000"/>
                <a:shade val="99000"/>
                <a:satMod val="350000"/>
                <a:lumMod val="69000"/>
                <a:alpha val="37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1848" y="0"/>
            <a:ext cx="13584602" cy="6857999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4645" t="26277" r="1286" b="250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8284123" y="652463"/>
            <a:ext cx="3637259" cy="7032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622300" y="177800"/>
            <a:ext cx="250825" cy="173038"/>
          </a:xfrm>
          <a:prstGeom prst="rtTriangle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22300" y="350838"/>
            <a:ext cx="8092209" cy="704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flipV="1">
            <a:off x="8284125" y="1062038"/>
            <a:ext cx="444500" cy="295275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3645" y="483811"/>
            <a:ext cx="8304666" cy="455962"/>
          </a:xfrm>
        </p:spPr>
        <p:txBody>
          <a:bodyPr>
            <a:noAutofit/>
          </a:bodyPr>
          <a:lstStyle>
            <a:lvl1pPr algn="l">
              <a:defRPr sz="26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078" y="576373"/>
            <a:ext cx="1816769" cy="8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6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80000">
              <a:schemeClr val="bg1">
                <a:tint val="45000"/>
                <a:shade val="99000"/>
                <a:satMod val="350000"/>
                <a:lumMod val="69000"/>
                <a:alpha val="37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275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60425" y="1057275"/>
            <a:ext cx="8242300" cy="506413"/>
          </a:xfrm>
          <a:prstGeom prst="rect">
            <a:avLst/>
          </a:prstGeom>
          <a:solidFill>
            <a:schemeClr val="accent4">
              <a:lumMod val="60000"/>
              <a:lumOff val="40000"/>
              <a:alpha val="9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9102725" y="652463"/>
            <a:ext cx="2276475" cy="703262"/>
            <a:chOff x="9130089" y="651816"/>
            <a:chExt cx="2276474" cy="704532"/>
          </a:xfrm>
        </p:grpSpPr>
        <p:sp>
          <p:nvSpPr>
            <p:cNvPr id="8" name="Rectangle 7"/>
            <p:cNvSpPr/>
            <p:nvPr userDrawn="1"/>
          </p:nvSpPr>
          <p:spPr>
            <a:xfrm>
              <a:off x="9130089" y="651816"/>
              <a:ext cx="2276474" cy="704532"/>
            </a:xfrm>
            <a:prstGeom prst="rect">
              <a:avLst/>
            </a:prstGeom>
            <a:solidFill>
              <a:srgbClr val="E5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9" name="Picture 3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7215" y="651816"/>
              <a:ext cx="1839348" cy="7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123825" y="0"/>
            <a:ext cx="1765300" cy="4584700"/>
            <a:chOff x="-123902" y="0"/>
            <a:chExt cx="1765599" cy="458490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641697" y="0"/>
              <a:ext cx="0" cy="38879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-123902" y="3887964"/>
              <a:ext cx="1765599" cy="696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ight Triangle 12"/>
          <p:cNvSpPr/>
          <p:nvPr userDrawn="1"/>
        </p:nvSpPr>
        <p:spPr>
          <a:xfrm flipH="1">
            <a:off x="608013" y="177800"/>
            <a:ext cx="252412" cy="17303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08013" y="350838"/>
            <a:ext cx="8931275" cy="704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ight Triangle 15"/>
          <p:cNvSpPr/>
          <p:nvPr userDrawn="1"/>
        </p:nvSpPr>
        <p:spPr>
          <a:xfrm flipV="1">
            <a:off x="9102725" y="1062038"/>
            <a:ext cx="442913" cy="29527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46937" y="1063139"/>
            <a:ext cx="6273149" cy="40796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9689" y="483811"/>
            <a:ext cx="8304666" cy="455962"/>
          </a:xfrm>
        </p:spPr>
        <p:txBody>
          <a:bodyPr>
            <a:noAutofit/>
          </a:bodyPr>
          <a:lstStyle>
            <a:lvl1pPr algn="l">
              <a:defRPr sz="26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1975402" y="1758551"/>
            <a:ext cx="8226437" cy="386629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1952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6" grpId="0" animBg="1"/>
      <p:bldP spid="1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  <p:bldP spid="1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ático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60425" y="1057275"/>
            <a:ext cx="8242300" cy="506413"/>
          </a:xfrm>
          <a:prstGeom prst="rect">
            <a:avLst/>
          </a:prstGeom>
          <a:solidFill>
            <a:schemeClr val="accent4">
              <a:lumMod val="60000"/>
              <a:lumOff val="40000"/>
              <a:alpha val="9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9102725" y="652463"/>
            <a:ext cx="2276475" cy="703262"/>
            <a:chOff x="9130089" y="651816"/>
            <a:chExt cx="2276474" cy="704532"/>
          </a:xfrm>
        </p:grpSpPr>
        <p:sp>
          <p:nvSpPr>
            <p:cNvPr id="8" name="Rectangle 7"/>
            <p:cNvSpPr/>
            <p:nvPr userDrawn="1"/>
          </p:nvSpPr>
          <p:spPr>
            <a:xfrm>
              <a:off x="9130089" y="651816"/>
              <a:ext cx="2276474" cy="704532"/>
            </a:xfrm>
            <a:prstGeom prst="rect">
              <a:avLst/>
            </a:prstGeom>
            <a:solidFill>
              <a:srgbClr val="E5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9" name="Picture 3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7215" y="651816"/>
              <a:ext cx="1839348" cy="7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123825" y="0"/>
            <a:ext cx="1765300" cy="4584700"/>
            <a:chOff x="-123902" y="0"/>
            <a:chExt cx="1765599" cy="458490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641697" y="0"/>
              <a:ext cx="0" cy="38879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-123902" y="3887964"/>
              <a:ext cx="1765599" cy="696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ight Triangle 12"/>
          <p:cNvSpPr/>
          <p:nvPr userDrawn="1"/>
        </p:nvSpPr>
        <p:spPr>
          <a:xfrm flipH="1">
            <a:off x="608013" y="177800"/>
            <a:ext cx="252412" cy="17303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08013" y="350838"/>
            <a:ext cx="8931275" cy="704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ight Triangle 15"/>
          <p:cNvSpPr/>
          <p:nvPr userDrawn="1"/>
        </p:nvSpPr>
        <p:spPr>
          <a:xfrm flipV="1">
            <a:off x="9102725" y="1062038"/>
            <a:ext cx="442913" cy="29527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46937" y="1063139"/>
            <a:ext cx="6273149" cy="40796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9689" y="483811"/>
            <a:ext cx="8304666" cy="455962"/>
          </a:xfrm>
        </p:spPr>
        <p:txBody>
          <a:bodyPr>
            <a:noAutofit/>
          </a:bodyPr>
          <a:lstStyle>
            <a:lvl1pPr algn="l">
              <a:defRPr sz="26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1975402" y="1758551"/>
            <a:ext cx="8226437" cy="386629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4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ático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9102725" y="652463"/>
            <a:ext cx="2276475" cy="703262"/>
            <a:chOff x="9130089" y="651816"/>
            <a:chExt cx="2276474" cy="704532"/>
          </a:xfrm>
        </p:grpSpPr>
        <p:sp>
          <p:nvSpPr>
            <p:cNvPr id="8" name="Rectangle 7"/>
            <p:cNvSpPr/>
            <p:nvPr userDrawn="1"/>
          </p:nvSpPr>
          <p:spPr>
            <a:xfrm>
              <a:off x="9130089" y="651816"/>
              <a:ext cx="2276474" cy="704532"/>
            </a:xfrm>
            <a:prstGeom prst="rect">
              <a:avLst/>
            </a:prstGeom>
            <a:solidFill>
              <a:srgbClr val="E5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9" name="Picture 3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7215" y="651816"/>
              <a:ext cx="1839348" cy="7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123825" y="0"/>
            <a:ext cx="1765300" cy="4584700"/>
            <a:chOff x="-123902" y="0"/>
            <a:chExt cx="1765599" cy="458490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641697" y="0"/>
              <a:ext cx="0" cy="38879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-123902" y="3887964"/>
              <a:ext cx="1765599" cy="696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ight Triangle 12"/>
          <p:cNvSpPr/>
          <p:nvPr userDrawn="1"/>
        </p:nvSpPr>
        <p:spPr>
          <a:xfrm flipH="1">
            <a:off x="608013" y="177800"/>
            <a:ext cx="252412" cy="17303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08013" y="350838"/>
            <a:ext cx="8931275" cy="704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ight Triangle 15"/>
          <p:cNvSpPr/>
          <p:nvPr userDrawn="1"/>
        </p:nvSpPr>
        <p:spPr>
          <a:xfrm flipV="1">
            <a:off x="9102725" y="1062038"/>
            <a:ext cx="442913" cy="29527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9689" y="483811"/>
            <a:ext cx="8304666" cy="455962"/>
          </a:xfrm>
        </p:spPr>
        <p:txBody>
          <a:bodyPr>
            <a:noAutofit/>
          </a:bodyPr>
          <a:lstStyle>
            <a:lvl1pPr algn="l">
              <a:defRPr sz="26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1975402" y="1758551"/>
            <a:ext cx="8226437" cy="386629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54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4AAB83-804C-354A-A691-465FBC483554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0F0000-47CE-AA43-9E24-D6F5F5D6C6C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7" r:id="rId2"/>
    <p:sldLayoutId id="2147483718" r:id="rId3"/>
    <p:sldLayoutId id="2147483725" r:id="rId4"/>
    <p:sldLayoutId id="2147483726" r:id="rId5"/>
    <p:sldLayoutId id="2147483724" r:id="rId6"/>
    <p:sldLayoutId id="2147483719" r:id="rId7"/>
    <p:sldLayoutId id="2147483722" r:id="rId8"/>
    <p:sldLayoutId id="2147483723" r:id="rId9"/>
    <p:sldLayoutId id="2147483720" r:id="rId10"/>
    <p:sldLayoutId id="2147483721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84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jpe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9" Type="http://schemas.openxmlformats.org/officeDocument/2006/relationships/image" Target="../media/image62.jpeg"/><Relationship Id="rId21" Type="http://schemas.openxmlformats.org/officeDocument/2006/relationships/image" Target="../media/image44.png"/><Relationship Id="rId34" Type="http://schemas.openxmlformats.org/officeDocument/2006/relationships/image" Target="../media/image57.jpeg"/><Relationship Id="rId42" Type="http://schemas.openxmlformats.org/officeDocument/2006/relationships/image" Target="../media/image65.jpeg"/><Relationship Id="rId47" Type="http://schemas.openxmlformats.org/officeDocument/2006/relationships/image" Target="../media/image70.jpeg"/><Relationship Id="rId50" Type="http://schemas.openxmlformats.org/officeDocument/2006/relationships/image" Target="../media/image73.jpeg"/><Relationship Id="rId7" Type="http://schemas.openxmlformats.org/officeDocument/2006/relationships/image" Target="../media/image30.png"/><Relationship Id="rId2" Type="http://schemas.openxmlformats.org/officeDocument/2006/relationships/chart" Target="../charts/chart1.xml"/><Relationship Id="rId16" Type="http://schemas.openxmlformats.org/officeDocument/2006/relationships/image" Target="../media/image39.jpeg"/><Relationship Id="rId29" Type="http://schemas.openxmlformats.org/officeDocument/2006/relationships/image" Target="../media/image52.jpe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jpeg"/><Relationship Id="rId37" Type="http://schemas.openxmlformats.org/officeDocument/2006/relationships/image" Target="../media/image60.jpeg"/><Relationship Id="rId40" Type="http://schemas.openxmlformats.org/officeDocument/2006/relationships/image" Target="../media/image63.jpeg"/><Relationship Id="rId45" Type="http://schemas.openxmlformats.org/officeDocument/2006/relationships/image" Target="../media/image68.jpe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23" Type="http://schemas.openxmlformats.org/officeDocument/2006/relationships/image" Target="../media/image46.jpeg"/><Relationship Id="rId28" Type="http://schemas.openxmlformats.org/officeDocument/2006/relationships/image" Target="../media/image51.jpeg"/><Relationship Id="rId36" Type="http://schemas.openxmlformats.org/officeDocument/2006/relationships/image" Target="../media/image59.jpeg"/><Relationship Id="rId49" Type="http://schemas.openxmlformats.org/officeDocument/2006/relationships/image" Target="../media/image72.jpe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jpeg"/><Relationship Id="rId44" Type="http://schemas.openxmlformats.org/officeDocument/2006/relationships/image" Target="../media/image67.jpeg"/><Relationship Id="rId52" Type="http://schemas.openxmlformats.org/officeDocument/2006/relationships/image" Target="../media/image75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jpeg"/><Relationship Id="rId27" Type="http://schemas.openxmlformats.org/officeDocument/2006/relationships/image" Target="../media/image50.jpeg"/><Relationship Id="rId30" Type="http://schemas.openxmlformats.org/officeDocument/2006/relationships/image" Target="../media/image53.jpeg"/><Relationship Id="rId35" Type="http://schemas.openxmlformats.org/officeDocument/2006/relationships/image" Target="../media/image58.jpeg"/><Relationship Id="rId43" Type="http://schemas.openxmlformats.org/officeDocument/2006/relationships/image" Target="../media/image66.jpeg"/><Relationship Id="rId48" Type="http://schemas.openxmlformats.org/officeDocument/2006/relationships/image" Target="../media/image71.jpeg"/><Relationship Id="rId8" Type="http://schemas.openxmlformats.org/officeDocument/2006/relationships/image" Target="../media/image31.png"/><Relationship Id="rId51" Type="http://schemas.openxmlformats.org/officeDocument/2006/relationships/image" Target="../media/image74.jpeg"/><Relationship Id="rId3" Type="http://schemas.openxmlformats.org/officeDocument/2006/relationships/image" Target="../media/image26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jpeg"/><Relationship Id="rId38" Type="http://schemas.openxmlformats.org/officeDocument/2006/relationships/image" Target="../media/image61.jpeg"/><Relationship Id="rId46" Type="http://schemas.openxmlformats.org/officeDocument/2006/relationships/image" Target="../media/image69.jpeg"/><Relationship Id="rId20" Type="http://schemas.openxmlformats.org/officeDocument/2006/relationships/image" Target="../media/image43.png"/><Relationship Id="rId41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88825" cy="6858001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B70D-7C51-754D-8379-7C45DCC0D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aralelogramo 5"/>
          <p:cNvSpPr/>
          <p:nvPr/>
        </p:nvSpPr>
        <p:spPr>
          <a:xfrm>
            <a:off x="3456801" y="0"/>
            <a:ext cx="10558423" cy="6885384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08" tIns="58604" rIns="117208" bIns="58604" rtlCol="0" anchor="ctr"/>
          <a:lstStyle/>
          <a:p>
            <a:pPr algn="ctr"/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614484" y="995840"/>
            <a:ext cx="6623011" cy="2580565"/>
          </a:xfrm>
          <a:prstGeom prst="rect">
            <a:avLst/>
          </a:prstGeom>
          <a:noFill/>
        </p:spPr>
        <p:txBody>
          <a:bodyPr wrap="square" lIns="117208" tIns="58604" rIns="117208" bIns="58604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Sustentabilidade Ambiental</a:t>
            </a:r>
          </a:p>
          <a:p>
            <a:pPr algn="ctr"/>
            <a:r>
              <a:rPr lang="pt-BR" sz="4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PPP Escolas BH</a:t>
            </a:r>
            <a:endParaRPr lang="pt-BR" sz="4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950434" y="4212475"/>
            <a:ext cx="5951111" cy="426129"/>
          </a:xfrm>
          <a:prstGeom prst="rect">
            <a:avLst/>
          </a:prstGeom>
          <a:noFill/>
        </p:spPr>
        <p:txBody>
          <a:bodyPr wrap="square" lIns="117208" tIns="58604" rIns="117208" bIns="58604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Outubro 2016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751" y="4899621"/>
            <a:ext cx="2828524" cy="13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7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4"/>
          <p:cNvSpPr txBox="1">
            <a:spLocks/>
          </p:cNvSpPr>
          <p:nvPr/>
        </p:nvSpPr>
        <p:spPr bwMode="auto">
          <a:xfrm>
            <a:off x="854678" y="488651"/>
            <a:ext cx="7737779" cy="4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/>
                </a:solidFill>
                <a:ea typeface="+mj-ea"/>
                <a:cs typeface="+mj-cs"/>
              </a:rPr>
              <a:t>Eficiência energética na construção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49615" y="5939135"/>
            <a:ext cx="8013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A diferença do consumo elétrico na construção das 46 </a:t>
            </a:r>
            <a:r>
              <a:rPr lang="pt-BR" b="1" dirty="0" err="1" smtClean="0"/>
              <a:t>Umeis</a:t>
            </a:r>
            <a:r>
              <a:rPr lang="pt-BR" b="1" dirty="0" smtClean="0"/>
              <a:t> </a:t>
            </a:r>
            <a:r>
              <a:rPr lang="pt-BR" b="1" dirty="0"/>
              <a:t>daria para fornecer energia elétrica para cerca de 6.161 casas </a:t>
            </a:r>
            <a:r>
              <a:rPr lang="pt-BR" b="1" dirty="0" smtClean="0"/>
              <a:t>populares </a:t>
            </a:r>
            <a:r>
              <a:rPr lang="pt-BR" b="1" dirty="0"/>
              <a:t>pelo o período de 30 </a:t>
            </a:r>
            <a:r>
              <a:rPr lang="pt-BR" b="1" dirty="0" smtClean="0"/>
              <a:t>dias.</a:t>
            </a:r>
            <a:endParaRPr lang="pt-BR" b="1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752909"/>
              </p:ext>
            </p:extLst>
          </p:nvPr>
        </p:nvGraphicFramePr>
        <p:xfrm>
          <a:off x="1949615" y="1681543"/>
          <a:ext cx="6842760" cy="410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79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4"/>
          <p:cNvSpPr txBox="1">
            <a:spLocks/>
          </p:cNvSpPr>
          <p:nvPr/>
        </p:nvSpPr>
        <p:spPr bwMode="auto">
          <a:xfrm>
            <a:off x="854678" y="488651"/>
            <a:ext cx="7737779" cy="4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/>
                </a:solidFill>
                <a:ea typeface="+mj-ea"/>
                <a:cs typeface="+mj-cs"/>
              </a:rPr>
              <a:t>Eficiência hidráulica na construção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49615" y="5748063"/>
            <a:ext cx="8013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A diferença entre os métodos construtivos </a:t>
            </a:r>
            <a:r>
              <a:rPr lang="pt-BR" b="1" dirty="0" smtClean="0"/>
              <a:t>é o suficiente para suprir o consumo de água de 45.000 pessoas </a:t>
            </a:r>
            <a:r>
              <a:rPr lang="pt-BR" b="1" dirty="0"/>
              <a:t>(2l/dia) </a:t>
            </a:r>
            <a:r>
              <a:rPr lang="pt-BR" b="1" dirty="0" smtClean="0"/>
              <a:t>por um período de 64 dias.</a:t>
            </a:r>
            <a:endParaRPr lang="pt-BR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546323"/>
              </p:ext>
            </p:extLst>
          </p:nvPr>
        </p:nvGraphicFramePr>
        <p:xfrm>
          <a:off x="1949615" y="1535239"/>
          <a:ext cx="6598921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63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4"/>
          <p:cNvSpPr txBox="1">
            <a:spLocks/>
          </p:cNvSpPr>
          <p:nvPr/>
        </p:nvSpPr>
        <p:spPr bwMode="auto">
          <a:xfrm>
            <a:off x="854678" y="488651"/>
            <a:ext cx="7737779" cy="4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/>
                </a:solidFill>
                <a:ea typeface="+mj-ea"/>
                <a:cs typeface="+mj-cs"/>
              </a:rPr>
              <a:t>Eficiência na gestão de resíduos na construção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19642" y="5939135"/>
            <a:ext cx="8422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A diferença entre os métodos construtivos seria de aproximadamente 690 caminhões.</a:t>
            </a:r>
            <a:endParaRPr lang="pt-BR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474294"/>
              </p:ext>
            </p:extLst>
          </p:nvPr>
        </p:nvGraphicFramePr>
        <p:xfrm>
          <a:off x="1919642" y="1457626"/>
          <a:ext cx="6614160" cy="396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503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4"/>
          <p:cNvSpPr txBox="1">
            <a:spLocks/>
          </p:cNvSpPr>
          <p:nvPr/>
        </p:nvSpPr>
        <p:spPr bwMode="auto">
          <a:xfrm>
            <a:off x="854678" y="488651"/>
            <a:ext cx="7737779" cy="4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/>
                </a:solidFill>
                <a:ea typeface="+mj-ea"/>
                <a:cs typeface="+mj-cs"/>
              </a:rPr>
              <a:t>Eficiência na operação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295" y="4520060"/>
            <a:ext cx="3054099" cy="17854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349" y="1739901"/>
            <a:ext cx="2570946" cy="16261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71" y="3366026"/>
            <a:ext cx="4161724" cy="24329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394" y="4520060"/>
            <a:ext cx="3652118" cy="213501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295" y="1739901"/>
            <a:ext cx="4434642" cy="27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4"/>
          <p:cNvSpPr txBox="1">
            <a:spLocks/>
          </p:cNvSpPr>
          <p:nvPr/>
        </p:nvSpPr>
        <p:spPr bwMode="auto">
          <a:xfrm>
            <a:off x="854678" y="488651"/>
            <a:ext cx="7737779" cy="4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/>
                </a:solidFill>
                <a:ea typeface="+mj-ea"/>
                <a:cs typeface="+mj-cs"/>
              </a:rPr>
              <a:t>Sistema Elétrico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481" y="1351127"/>
            <a:ext cx="3196022" cy="24565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554888" y="1277959"/>
            <a:ext cx="496633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16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Aquecedor solar;</a:t>
            </a:r>
            <a:endParaRPr lang="pt-BR" sz="2400" dirty="0">
              <a:solidFill>
                <a:srgbClr val="016B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>
                <a:solidFill>
                  <a:srgbClr val="016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Lâmpadas </a:t>
            </a:r>
            <a:r>
              <a:rPr lang="pt-BR" sz="2400" dirty="0" smtClean="0">
                <a:solidFill>
                  <a:srgbClr val="016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menor consumo;</a:t>
            </a:r>
            <a:endParaRPr lang="pt-BR" sz="2400" dirty="0">
              <a:solidFill>
                <a:srgbClr val="016B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>
                <a:solidFill>
                  <a:srgbClr val="016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Iluminação e ventilação </a:t>
            </a:r>
            <a:r>
              <a:rPr lang="pt-BR" sz="2400" dirty="0" smtClean="0">
                <a:solidFill>
                  <a:srgbClr val="016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natural;</a:t>
            </a:r>
            <a:endParaRPr lang="pt-BR" sz="2400" dirty="0">
              <a:solidFill>
                <a:srgbClr val="016B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>
                <a:solidFill>
                  <a:srgbClr val="016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Equipamentos </a:t>
            </a:r>
            <a:r>
              <a:rPr lang="pt-BR" sz="2400" dirty="0" smtClean="0">
                <a:solidFill>
                  <a:srgbClr val="016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selo  </a:t>
            </a:r>
            <a:r>
              <a:rPr lang="pt-BR" sz="2400" dirty="0">
                <a:solidFill>
                  <a:srgbClr val="016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PROCEL </a:t>
            </a:r>
            <a:r>
              <a:rPr lang="pt-BR" sz="2400" dirty="0" smtClean="0">
                <a:solidFill>
                  <a:srgbClr val="016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  <a:endParaRPr lang="pt-BR" sz="2400" dirty="0">
              <a:solidFill>
                <a:srgbClr val="016B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rgbClr val="016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08" y="1587378"/>
            <a:ext cx="3152639" cy="472659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481" y="4149745"/>
            <a:ext cx="3196022" cy="245659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696476" y="4975127"/>
            <a:ext cx="26831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16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Eficiência energética </a:t>
            </a:r>
          </a:p>
          <a:p>
            <a:r>
              <a:rPr lang="pt-BR" sz="8000" b="1" dirty="0" smtClean="0">
                <a:solidFill>
                  <a:srgbClr val="016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36%</a:t>
            </a:r>
            <a:endParaRPr lang="pt-BR" sz="8000" b="1" dirty="0">
              <a:solidFill>
                <a:srgbClr val="016B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21377573">
            <a:off x="8646529" y="4847066"/>
            <a:ext cx="3432139" cy="3518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6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xit" presetSubtype="2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4"/>
          <p:cNvSpPr txBox="1">
            <a:spLocks/>
          </p:cNvSpPr>
          <p:nvPr/>
        </p:nvSpPr>
        <p:spPr bwMode="auto">
          <a:xfrm>
            <a:off x="854678" y="488651"/>
            <a:ext cx="7737779" cy="4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/>
                </a:solidFill>
                <a:ea typeface="+mj-ea"/>
                <a:cs typeface="+mj-cs"/>
              </a:rPr>
              <a:t>Sistema hidráulico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6" y="1592632"/>
            <a:ext cx="2603651" cy="21357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6" y="4162567"/>
            <a:ext cx="2505043" cy="214448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813946" y="1592633"/>
            <a:ext cx="61340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16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Torneiras  aeradas;</a:t>
            </a:r>
            <a:endParaRPr lang="pt-BR" sz="2400" dirty="0">
              <a:solidFill>
                <a:srgbClr val="016B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16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Válvulas  descargas com regulagem de vazão;</a:t>
            </a:r>
            <a:endParaRPr lang="pt-BR" sz="2400" dirty="0">
              <a:solidFill>
                <a:srgbClr val="016B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16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Chuveiros  com redutor de vazão;</a:t>
            </a:r>
          </a:p>
          <a:p>
            <a:pPr marL="342900" lvl="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16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Mictórios com redutor de vazão;</a:t>
            </a:r>
          </a:p>
          <a:p>
            <a:pPr marL="342900" lvl="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16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permeável.</a:t>
            </a:r>
          </a:p>
          <a:p>
            <a:r>
              <a:rPr lang="pt-BR" sz="2000" b="1" dirty="0" smtClean="0">
                <a:solidFill>
                  <a:srgbClr val="016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b="1" dirty="0">
              <a:solidFill>
                <a:srgbClr val="016B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990" y="1592633"/>
            <a:ext cx="2565779" cy="213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198" y="2762347"/>
            <a:ext cx="1017099" cy="96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990" y="4162567"/>
            <a:ext cx="2531061" cy="220447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696476" y="4975127"/>
            <a:ext cx="26831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Eficiência hidráulica </a:t>
            </a:r>
          </a:p>
          <a:p>
            <a:r>
              <a:rPr lang="pt-BR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33%</a:t>
            </a:r>
            <a:endParaRPr lang="pt-BR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21377573">
            <a:off x="8405721" y="4716807"/>
            <a:ext cx="3432139" cy="3518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1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xit" presetSubtype="2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4"/>
          <p:cNvSpPr txBox="1">
            <a:spLocks/>
          </p:cNvSpPr>
          <p:nvPr/>
        </p:nvSpPr>
        <p:spPr bwMode="auto">
          <a:xfrm>
            <a:off x="854678" y="488651"/>
            <a:ext cx="7737779" cy="4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/>
                </a:solidFill>
                <a:ea typeface="+mj-ea"/>
                <a:cs typeface="+mj-cs"/>
              </a:rPr>
              <a:t>Gestão de resíduos sólidos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207471" y="5339282"/>
            <a:ext cx="4352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16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Implementação da Coleta Seletiva e Destinação Adequada</a:t>
            </a:r>
            <a:endParaRPr lang="pt-BR" sz="2400" b="1" dirty="0">
              <a:solidFill>
                <a:srgbClr val="016B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288" y="1561985"/>
            <a:ext cx="5012443" cy="334115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998" y="1561985"/>
            <a:ext cx="3565096" cy="41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4"/>
          <p:cNvSpPr txBox="1">
            <a:spLocks/>
          </p:cNvSpPr>
          <p:nvPr/>
        </p:nvSpPr>
        <p:spPr bwMode="auto">
          <a:xfrm>
            <a:off x="854678" y="488651"/>
            <a:ext cx="7737779" cy="4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/>
                </a:solidFill>
                <a:ea typeface="+mj-ea"/>
                <a:cs typeface="+mj-cs"/>
              </a:rPr>
              <a:t>Certificação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5506" y="1393020"/>
            <a:ext cx="5050156" cy="505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8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4"/>
          <p:cNvSpPr txBox="1">
            <a:spLocks/>
          </p:cNvSpPr>
          <p:nvPr/>
        </p:nvSpPr>
        <p:spPr bwMode="auto">
          <a:xfrm>
            <a:off x="854678" y="488651"/>
            <a:ext cx="7737779" cy="4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/>
                </a:solidFill>
                <a:ea typeface="+mj-ea"/>
                <a:cs typeface="+mj-cs"/>
              </a:rPr>
              <a:t>Legado para a comunidade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36" y="1595688"/>
            <a:ext cx="5093554" cy="3399393"/>
          </a:xfrm>
          <a:prstGeom prst="rect">
            <a:avLst/>
          </a:prstGeom>
        </p:spPr>
      </p:pic>
      <p:sp>
        <p:nvSpPr>
          <p:cNvPr id="4" name="Rectangle 11"/>
          <p:cNvSpPr/>
          <p:nvPr/>
        </p:nvSpPr>
        <p:spPr>
          <a:xfrm>
            <a:off x="6488397" y="1606538"/>
            <a:ext cx="4294187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pt-BR" sz="2000" dirty="0" smtClean="0">
                <a:solidFill>
                  <a:srgbClr val="646464"/>
                </a:solidFill>
                <a:latin typeface="+mn-lt"/>
                <a:ea typeface="Tahoma" pitchFamily="34" charset="0"/>
                <a:cs typeface="Calibri"/>
              </a:rPr>
              <a:t>Redução dos custos operacionais das Umeis;</a:t>
            </a:r>
            <a:endParaRPr lang="pt-BR" sz="2000" dirty="0">
              <a:solidFill>
                <a:srgbClr val="646464"/>
              </a:solidFill>
              <a:latin typeface="+mn-lt"/>
              <a:ea typeface="Tahoma" pitchFamily="34" charset="0"/>
              <a:cs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pt-BR" sz="2000" dirty="0" smtClean="0">
                <a:solidFill>
                  <a:srgbClr val="646464"/>
                </a:solidFill>
                <a:latin typeface="+mn-lt"/>
                <a:ea typeface="Tahoma" pitchFamily="34" charset="0"/>
                <a:cs typeface="Calibri"/>
              </a:rPr>
              <a:t>Valorização da comunidade local;</a:t>
            </a:r>
            <a:endParaRPr lang="pt-BR" sz="2000" dirty="0">
              <a:solidFill>
                <a:srgbClr val="646464"/>
              </a:solidFill>
              <a:latin typeface="+mn-lt"/>
              <a:ea typeface="Tahoma" pitchFamily="34" charset="0"/>
              <a:cs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pt-BR" sz="2000" dirty="0" smtClean="0">
                <a:solidFill>
                  <a:srgbClr val="646464"/>
                </a:solidFill>
                <a:latin typeface="+mn-lt"/>
                <a:ea typeface="Tahoma" pitchFamily="34" charset="0"/>
                <a:cs typeface="Calibri"/>
              </a:rPr>
              <a:t>Melhoria no ambiente comum e social;</a:t>
            </a:r>
            <a:endParaRPr lang="pt-BR" sz="2000" dirty="0">
              <a:solidFill>
                <a:srgbClr val="646464"/>
              </a:solidFill>
              <a:latin typeface="+mn-lt"/>
              <a:ea typeface="Tahoma" pitchFamily="34" charset="0"/>
              <a:cs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pt-BR" sz="2000" dirty="0" smtClean="0">
                <a:solidFill>
                  <a:srgbClr val="646464"/>
                </a:solidFill>
                <a:latin typeface="+mn-lt"/>
                <a:ea typeface="Tahoma" pitchFamily="34" charset="0"/>
                <a:cs typeface="Calibri"/>
              </a:rPr>
              <a:t>Facilidade na conscientização dos alunos e da população;</a:t>
            </a:r>
            <a:endParaRPr lang="pt-BR" sz="2000" dirty="0">
              <a:solidFill>
                <a:srgbClr val="646464"/>
              </a:solidFill>
              <a:latin typeface="+mn-lt"/>
              <a:ea typeface="Tahoma" pitchFamily="34" charset="0"/>
              <a:cs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pt-BR" sz="2000" dirty="0" smtClean="0">
                <a:solidFill>
                  <a:srgbClr val="646464"/>
                </a:solidFill>
                <a:latin typeface="+mn-lt"/>
                <a:ea typeface="Tahoma" pitchFamily="34" charset="0"/>
                <a:cs typeface="Calibri"/>
              </a:rPr>
              <a:t>Colaboração na preservação e conservação do meio ambiente da cidade;</a:t>
            </a:r>
            <a:endParaRPr lang="pt-BR" sz="2000" dirty="0">
              <a:solidFill>
                <a:srgbClr val="646464"/>
              </a:solidFill>
              <a:latin typeface="+mn-lt"/>
              <a:ea typeface="Tahoma" pitchFamily="34" charset="0"/>
              <a:cs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pt-BR" sz="2000" dirty="0" smtClean="0">
                <a:solidFill>
                  <a:srgbClr val="646464"/>
                </a:solidFill>
                <a:latin typeface="+mn-lt"/>
                <a:ea typeface="Tahoma" pitchFamily="34" charset="0"/>
                <a:cs typeface="Calibri"/>
              </a:rPr>
              <a:t>Sustentabilidade como valor na </a:t>
            </a:r>
            <a:r>
              <a:rPr lang="pt-BR" sz="2000" dirty="0" smtClean="0">
                <a:solidFill>
                  <a:srgbClr val="646464"/>
                </a:solidFill>
                <a:latin typeface="+mn-lt"/>
                <a:ea typeface="Tahoma" pitchFamily="34" charset="0"/>
                <a:cs typeface="Calibri"/>
              </a:rPr>
              <a:t>educação </a:t>
            </a:r>
            <a:r>
              <a:rPr lang="pt-BR" sz="2000" dirty="0" smtClean="0">
                <a:solidFill>
                  <a:srgbClr val="646464"/>
                </a:solidFill>
                <a:latin typeface="+mn-lt"/>
                <a:ea typeface="Tahoma" pitchFamily="34" charset="0"/>
                <a:cs typeface="Calibri"/>
              </a:rPr>
              <a:t>das crianças.</a:t>
            </a:r>
            <a:endParaRPr lang="pt-BR" sz="2000" dirty="0">
              <a:solidFill>
                <a:srgbClr val="646464"/>
              </a:solidFill>
              <a:latin typeface="+mn-lt"/>
              <a:ea typeface="Tahoma" pitchFamily="34" charset="0"/>
              <a:cs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endParaRPr lang="pt-BR" sz="2000" dirty="0">
              <a:solidFill>
                <a:srgbClr val="646464"/>
              </a:solidFill>
              <a:latin typeface="+mn-lt"/>
              <a:ea typeface="Tahoma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7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88825" cy="6858001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B70D-7C51-754D-8379-7C45DCC0D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aralelogramo 5"/>
          <p:cNvSpPr/>
          <p:nvPr/>
        </p:nvSpPr>
        <p:spPr>
          <a:xfrm>
            <a:off x="3456801" y="-1"/>
            <a:ext cx="10558423" cy="6885384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08" tIns="58604" rIns="117208" bIns="58604" rtlCol="0" anchor="ctr"/>
          <a:lstStyle/>
          <a:p>
            <a:pPr algn="ctr"/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614484" y="995840"/>
            <a:ext cx="6623011" cy="1226348"/>
          </a:xfrm>
          <a:prstGeom prst="rect">
            <a:avLst/>
          </a:prstGeom>
          <a:noFill/>
        </p:spPr>
        <p:txBody>
          <a:bodyPr wrap="square" lIns="117208" tIns="58604" rIns="117208" bIns="58604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Obrigado!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751" y="4053456"/>
            <a:ext cx="2828524" cy="13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4"/>
          <p:cNvSpPr txBox="1">
            <a:spLocks/>
          </p:cNvSpPr>
          <p:nvPr/>
        </p:nvSpPr>
        <p:spPr bwMode="auto">
          <a:xfrm>
            <a:off x="854678" y="488651"/>
            <a:ext cx="7737779" cy="4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/>
                </a:solidFill>
                <a:ea typeface="+mj-ea"/>
                <a:cs typeface="+mj-cs"/>
              </a:rPr>
              <a:t>Características gerais do Projeto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358213"/>
            <a:ext cx="59324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utoShape 5"/>
          <p:cNvSpPr>
            <a:spLocks/>
          </p:cNvSpPr>
          <p:nvPr/>
        </p:nvSpPr>
        <p:spPr bwMode="auto">
          <a:xfrm flipH="1">
            <a:off x="1071608" y="2472638"/>
            <a:ext cx="1438275" cy="531812"/>
          </a:xfrm>
          <a:prstGeom prst="accentBorderCallout2">
            <a:avLst>
              <a:gd name="adj1" fmla="val 18519"/>
              <a:gd name="adj2" fmla="val -8333"/>
              <a:gd name="adj3" fmla="val 18519"/>
              <a:gd name="adj4" fmla="val -16667"/>
              <a:gd name="adj5" fmla="val 60310"/>
              <a:gd name="adj6" fmla="val -49208"/>
            </a:avLst>
          </a:prstGeom>
          <a:solidFill>
            <a:srgbClr val="376092"/>
          </a:solidFill>
          <a:ln w="9360" cap="sq">
            <a:solidFill>
              <a:srgbClr val="376092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1200">
                <a:solidFill>
                  <a:srgbClr val="FFFFFF"/>
                </a:solidFill>
                <a:latin typeface="Tahoma" panose="020B0604030504040204" pitchFamily="34" charset="0"/>
              </a:rPr>
              <a:t>PPP Administrativa</a:t>
            </a: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 flipH="1">
            <a:off x="667459" y="3264800"/>
            <a:ext cx="1747838" cy="1319213"/>
          </a:xfrm>
          <a:prstGeom prst="accentBorderCallout2">
            <a:avLst>
              <a:gd name="adj1" fmla="val 81556"/>
              <a:gd name="adj2" fmla="val -8333"/>
              <a:gd name="adj3" fmla="val 81602"/>
              <a:gd name="adj4" fmla="val -16134"/>
              <a:gd name="adj5" fmla="val 56778"/>
              <a:gd name="adj6" fmla="val -33755"/>
            </a:avLst>
          </a:prstGeom>
          <a:solidFill>
            <a:srgbClr val="376092"/>
          </a:solidFill>
          <a:ln w="9360" cap="sq">
            <a:solidFill>
              <a:srgbClr val="376092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1100">
                <a:solidFill>
                  <a:srgbClr val="FFFFFF"/>
                </a:solidFill>
                <a:latin typeface="Tahoma" panose="020B0604030504040204" pitchFamily="34" charset="0"/>
              </a:rPr>
              <a:t>Construção e Prestação de Serviços de Apoio não pedagógicos, a unidades de ensino da rede municipal de educação básica de BH</a:t>
            </a:r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 flipH="1">
            <a:off x="1219200" y="1506559"/>
            <a:ext cx="1439863" cy="531813"/>
          </a:xfrm>
          <a:prstGeom prst="accentBorderCallout2">
            <a:avLst>
              <a:gd name="adj1" fmla="val 24338"/>
              <a:gd name="adj2" fmla="val -7644"/>
              <a:gd name="adj3" fmla="val 24338"/>
              <a:gd name="adj4" fmla="val -18731"/>
              <a:gd name="adj5" fmla="val 67421"/>
              <a:gd name="adj6" fmla="val -103606"/>
            </a:avLst>
          </a:prstGeom>
          <a:solidFill>
            <a:srgbClr val="376092"/>
          </a:solidFill>
          <a:ln w="9360" cap="sq">
            <a:solidFill>
              <a:srgbClr val="376092"/>
            </a:solidFill>
            <a:miter lim="800000"/>
            <a:headEnd/>
            <a:tailEnd/>
          </a:ln>
          <a:effectLst>
            <a:outerShdw dist="38160" dir="54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1200">
                <a:solidFill>
                  <a:srgbClr val="FFFFFF"/>
                </a:solidFill>
                <a:latin typeface="Tahoma" panose="020B0604030504040204" pitchFamily="34" charset="0"/>
              </a:rPr>
              <a:t>20 anos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306763" y="3693425"/>
            <a:ext cx="93186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1200" b="1">
                <a:solidFill>
                  <a:srgbClr val="000000"/>
                </a:solidFill>
                <a:latin typeface="Tahoma" panose="020B0604030504040204" pitchFamily="34" charset="0"/>
              </a:rPr>
              <a:t>1. O quê?</a:t>
            </a:r>
          </a:p>
          <a:p>
            <a:pPr algn="ctr">
              <a:buSzPct val="100000"/>
            </a:pPr>
            <a:endParaRPr lang="pt-BR" altLang="pt-BR" sz="12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416300" y="2737750"/>
            <a:ext cx="8905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1200" b="1">
                <a:solidFill>
                  <a:srgbClr val="000000"/>
                </a:solidFill>
                <a:latin typeface="Tahoma" panose="020B0604030504040204" pitchFamily="34" charset="0"/>
              </a:rPr>
              <a:t>2. Como?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262129" y="2007831"/>
            <a:ext cx="798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1200" b="1" dirty="0">
                <a:solidFill>
                  <a:srgbClr val="000000"/>
                </a:solidFill>
                <a:latin typeface="Tahoma" panose="020B0604030504040204" pitchFamily="34" charset="0"/>
              </a:rPr>
              <a:t>3. Por quanto tempo?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091113" y="2010675"/>
            <a:ext cx="1173162" cy="60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1100" b="1" dirty="0">
                <a:solidFill>
                  <a:srgbClr val="000000"/>
                </a:solidFill>
                <a:latin typeface="Tahoma" panose="020B0604030504040204" pitchFamily="34" charset="0"/>
              </a:rPr>
              <a:t>4. Quem é o Poder Concedente?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116592" y="2779665"/>
            <a:ext cx="8890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1200" b="1" dirty="0">
                <a:solidFill>
                  <a:srgbClr val="000000"/>
                </a:solidFill>
                <a:latin typeface="Tahoma" panose="020B0604030504040204" pitchFamily="34" charset="0"/>
              </a:rPr>
              <a:t>5. Quem investe?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233428" y="3695937"/>
            <a:ext cx="94456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1200" b="1" dirty="0">
                <a:solidFill>
                  <a:srgbClr val="000000"/>
                </a:solidFill>
                <a:latin typeface="Tahoma" panose="020B0604030504040204" pitchFamily="34" charset="0"/>
              </a:rPr>
              <a:t>6. Quem constrói?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715000" y="4568138"/>
            <a:ext cx="779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1200" b="1">
                <a:solidFill>
                  <a:srgbClr val="000000"/>
                </a:solidFill>
                <a:latin typeface="Tahoma" panose="020B0604030504040204" pitchFamily="34" charset="0"/>
              </a:rPr>
              <a:t>7. Quem opera?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670117" y="4903100"/>
            <a:ext cx="1063624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105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8. Quem é responsável pela parte didática?</a:t>
            </a:r>
            <a:endParaRPr lang="pt-BR" altLang="pt-BR" sz="105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924300" y="4455425"/>
            <a:ext cx="765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pt-BR" sz="1200" b="1">
                <a:solidFill>
                  <a:srgbClr val="000000"/>
                </a:solidFill>
                <a:latin typeface="Tahoma" panose="020B0604030504040204" pitchFamily="34" charset="0"/>
              </a:rPr>
              <a:t>9. Quem utiliza?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926296" y="2651614"/>
            <a:ext cx="1778000" cy="476251"/>
            <a:chOff x="4421" y="1180"/>
            <a:chExt cx="1120" cy="575"/>
          </a:xfrm>
        </p:grpSpPr>
        <p:sp>
          <p:nvSpPr>
            <p:cNvPr id="19" name="AutoShape 18"/>
            <p:cNvSpPr>
              <a:spLocks/>
            </p:cNvSpPr>
            <p:nvPr/>
          </p:nvSpPr>
          <p:spPr bwMode="auto">
            <a:xfrm rot="10800000" flipH="1">
              <a:off x="4421" y="1180"/>
              <a:ext cx="1118" cy="575"/>
            </a:xfrm>
            <a:prstGeom prst="accentBorderCallout2">
              <a:avLst>
                <a:gd name="adj1" fmla="val 24338"/>
                <a:gd name="adj2" fmla="val -7644"/>
                <a:gd name="adj3" fmla="val 24338"/>
                <a:gd name="adj4" fmla="val -18731"/>
                <a:gd name="adj5" fmla="val 40565"/>
                <a:gd name="adj6" fmla="val -42014"/>
              </a:avLst>
            </a:prstGeom>
            <a:solidFill>
              <a:srgbClr val="376092"/>
            </a:solidFill>
            <a:ln w="9360" cap="sq">
              <a:solidFill>
                <a:srgbClr val="376092"/>
              </a:solidFill>
              <a:miter lim="800000"/>
              <a:headEnd/>
              <a:tailEnd/>
            </a:ln>
            <a:effectLst>
              <a:outerShdw dist="38160" dir="5400000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4423" y="1207"/>
              <a:ext cx="1118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SzPct val="100000"/>
              </a:pPr>
              <a:r>
                <a:rPr lang="pt-BR" altLang="pt-BR" sz="1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Concessionária</a:t>
              </a:r>
              <a:r>
                <a:rPr lang="pt-BR" altLang="pt-BR" sz="1100" dirty="0">
                  <a:solidFill>
                    <a:srgbClr val="FFFFFF"/>
                  </a:solidFill>
                  <a:latin typeface="Tahoma" panose="020B0604030504040204" pitchFamily="34" charset="0"/>
                </a:rPr>
                <a:t>  </a:t>
              </a:r>
            </a:p>
            <a:p>
              <a:pPr algn="ctr">
                <a:buSzPct val="100000"/>
              </a:pPr>
              <a:r>
                <a:rPr lang="pt-BR" altLang="pt-BR" sz="1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(Privado</a:t>
              </a:r>
              <a:r>
                <a:rPr lang="pt-BR" altLang="pt-BR" sz="1100" b="1" dirty="0" smtClean="0">
                  <a:solidFill>
                    <a:srgbClr val="FFFFFF"/>
                  </a:solidFill>
                  <a:latin typeface="Tahoma" panose="020B0604030504040204" pitchFamily="34" charset="0"/>
                </a:rPr>
                <a:t>)</a:t>
              </a:r>
              <a:endParaRPr lang="pt-BR" altLang="pt-BR" sz="1100" b="1" dirty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965366" y="3648975"/>
            <a:ext cx="1770063" cy="884238"/>
            <a:chOff x="4422" y="1906"/>
            <a:chExt cx="1115" cy="557"/>
          </a:xfrm>
        </p:grpSpPr>
        <p:sp>
          <p:nvSpPr>
            <p:cNvPr id="22" name="AutoShape 21"/>
            <p:cNvSpPr>
              <a:spLocks/>
            </p:cNvSpPr>
            <p:nvPr/>
          </p:nvSpPr>
          <p:spPr bwMode="auto">
            <a:xfrm rot="10800000" flipH="1">
              <a:off x="4432" y="1913"/>
              <a:ext cx="1106" cy="551"/>
            </a:xfrm>
            <a:prstGeom prst="accentBorderCallout2">
              <a:avLst>
                <a:gd name="adj1" fmla="val 24338"/>
                <a:gd name="adj2" fmla="val -7644"/>
                <a:gd name="adj3" fmla="val 24338"/>
                <a:gd name="adj4" fmla="val -24773"/>
                <a:gd name="adj5" fmla="val 44148"/>
                <a:gd name="adj6" fmla="val -37181"/>
              </a:avLst>
            </a:prstGeom>
            <a:solidFill>
              <a:srgbClr val="376092"/>
            </a:solidFill>
            <a:ln w="9360" cap="sq">
              <a:solidFill>
                <a:srgbClr val="376092"/>
              </a:solidFill>
              <a:miter lim="800000"/>
              <a:headEnd/>
              <a:tailEnd/>
            </a:ln>
            <a:effectLst>
              <a:outerShdw dist="38160" dir="5400000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422" y="1906"/>
              <a:ext cx="110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SzPct val="100000"/>
              </a:pPr>
              <a:r>
                <a:rPr lang="pt-BR" altLang="pt-BR" sz="1100" b="1">
                  <a:solidFill>
                    <a:srgbClr val="FFFFFF"/>
                  </a:solidFill>
                  <a:latin typeface="Tahoma" panose="020B0604030504040204" pitchFamily="34" charset="0"/>
                </a:rPr>
                <a:t>Concessionária</a:t>
              </a:r>
              <a:r>
                <a:rPr lang="pt-BR" altLang="pt-BR" sz="1100">
                  <a:solidFill>
                    <a:srgbClr val="FFFFFF"/>
                  </a:solidFill>
                  <a:latin typeface="Tahoma" panose="020B0604030504040204" pitchFamily="34" charset="0"/>
                </a:rPr>
                <a:t>  </a:t>
              </a:r>
            </a:p>
            <a:p>
              <a:pPr algn="ctr">
                <a:buSzPct val="100000"/>
              </a:pPr>
              <a:r>
                <a:rPr lang="pt-BR" altLang="pt-BR" sz="1100" b="1">
                  <a:solidFill>
                    <a:srgbClr val="FFFFFF"/>
                  </a:solidFill>
                  <a:latin typeface="Tahoma" panose="020B0604030504040204" pitchFamily="34" charset="0"/>
                </a:rPr>
                <a:t>(Privado)</a:t>
              </a:r>
            </a:p>
            <a:p>
              <a:pPr algn="ctr">
                <a:buSzPct val="100000"/>
              </a:pPr>
              <a:r>
                <a:rPr lang="pt-BR" altLang="pt-BR" sz="1100">
                  <a:solidFill>
                    <a:srgbClr val="FFFFFF"/>
                  </a:solidFill>
                  <a:latin typeface="Tahoma" panose="020B0604030504040204" pitchFamily="34" charset="0"/>
                </a:rPr>
                <a:t>51 unidades no prazo máximo de 36 meses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839336" y="4829008"/>
            <a:ext cx="2009774" cy="1135395"/>
            <a:chOff x="4377" y="2606"/>
            <a:chExt cx="1266" cy="532"/>
          </a:xfrm>
        </p:grpSpPr>
        <p:sp>
          <p:nvSpPr>
            <p:cNvPr id="25" name="AutoShape 24"/>
            <p:cNvSpPr>
              <a:spLocks/>
            </p:cNvSpPr>
            <p:nvPr/>
          </p:nvSpPr>
          <p:spPr bwMode="auto">
            <a:xfrm rot="10800000" flipH="1">
              <a:off x="4399" y="2606"/>
              <a:ext cx="1244" cy="451"/>
            </a:xfrm>
            <a:prstGeom prst="accentBorderCallout2">
              <a:avLst>
                <a:gd name="adj1" fmla="val 24338"/>
                <a:gd name="adj2" fmla="val -7644"/>
                <a:gd name="adj3" fmla="val 21389"/>
                <a:gd name="adj4" fmla="val -38176"/>
                <a:gd name="adj5" fmla="val 44148"/>
                <a:gd name="adj6" fmla="val -58931"/>
              </a:avLst>
            </a:prstGeom>
            <a:solidFill>
              <a:srgbClr val="376092"/>
            </a:solidFill>
            <a:ln w="9360" cap="sq">
              <a:solidFill>
                <a:srgbClr val="376092"/>
              </a:solidFill>
              <a:miter lim="800000"/>
              <a:headEnd/>
              <a:tailEnd/>
            </a:ln>
            <a:effectLst>
              <a:outerShdw dist="38160" dir="5400000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4377" y="2658"/>
              <a:ext cx="124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SzPct val="100000"/>
              </a:pPr>
              <a:r>
                <a:rPr lang="pt-BR" altLang="pt-BR" sz="1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Concessionária</a:t>
              </a:r>
              <a:r>
                <a:rPr lang="pt-BR" altLang="pt-BR" sz="1100" dirty="0">
                  <a:solidFill>
                    <a:srgbClr val="FFFFFF"/>
                  </a:solidFill>
                  <a:latin typeface="Tahoma" panose="020B0604030504040204" pitchFamily="34" charset="0"/>
                </a:rPr>
                <a:t>  </a:t>
              </a:r>
            </a:p>
            <a:p>
              <a:pPr algn="ctr">
                <a:buSzPct val="100000"/>
              </a:pPr>
              <a:r>
                <a:rPr lang="pt-BR" altLang="pt-BR" sz="1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(Privado)</a:t>
              </a:r>
            </a:p>
            <a:p>
              <a:pPr algn="ctr">
                <a:buSzPct val="100000"/>
              </a:pPr>
              <a:r>
                <a:rPr lang="pt-BR" altLang="pt-BR" sz="1100" dirty="0">
                  <a:solidFill>
                    <a:srgbClr val="FFFFFF"/>
                  </a:solidFill>
                  <a:latin typeface="Tahoma" panose="020B0604030504040204" pitchFamily="34" charset="0"/>
                </a:rPr>
                <a:t>51 unidades durante 20 anos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1253177" y="5017332"/>
            <a:ext cx="1998663" cy="1336675"/>
            <a:chOff x="340" y="2639"/>
            <a:chExt cx="1259" cy="842"/>
          </a:xfrm>
        </p:grpSpPr>
        <p:sp>
          <p:nvSpPr>
            <p:cNvPr id="31" name="AutoShape 30"/>
            <p:cNvSpPr>
              <a:spLocks/>
            </p:cNvSpPr>
            <p:nvPr/>
          </p:nvSpPr>
          <p:spPr bwMode="auto">
            <a:xfrm flipH="1">
              <a:off x="340" y="2639"/>
              <a:ext cx="1259" cy="842"/>
            </a:xfrm>
            <a:prstGeom prst="accentBorderCallout2">
              <a:avLst>
                <a:gd name="adj1" fmla="val 81556"/>
                <a:gd name="adj2" fmla="val -8333"/>
                <a:gd name="adj3" fmla="val 81602"/>
                <a:gd name="adj4" fmla="val -16134"/>
                <a:gd name="adj5" fmla="val 37315"/>
                <a:gd name="adj6" fmla="val -31801"/>
              </a:avLst>
            </a:prstGeom>
            <a:solidFill>
              <a:srgbClr val="376092"/>
            </a:solidFill>
            <a:ln w="9360" cap="sq">
              <a:solidFill>
                <a:srgbClr val="376092"/>
              </a:solidFill>
              <a:miter lim="800000"/>
              <a:headEnd/>
              <a:tailEnd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SzPct val="100000"/>
              </a:pPr>
              <a:endParaRPr lang="pt-BR" altLang="pt-BR" sz="1100">
                <a:solidFill>
                  <a:srgbClr val="FFFFFF"/>
                </a:solidFill>
                <a:latin typeface="Tahoma" panose="020B0604030504040204" pitchFamily="34" charset="0"/>
              </a:endParaRPr>
            </a:p>
            <a:p>
              <a:pPr algn="ctr">
                <a:buSzPct val="100000"/>
              </a:pPr>
              <a:endParaRPr lang="pt-BR" altLang="pt-BR" sz="1100">
                <a:solidFill>
                  <a:srgbClr val="FFFFFF"/>
                </a:solidFill>
                <a:latin typeface="Tahoma" panose="020B0604030504040204" pitchFamily="34" charset="0"/>
              </a:endParaRPr>
            </a:p>
            <a:p>
              <a:pPr algn="ctr">
                <a:buSzPct val="100000"/>
              </a:pPr>
              <a:endParaRPr lang="pt-BR" altLang="pt-BR" sz="1100">
                <a:solidFill>
                  <a:srgbClr val="FFFFFF"/>
                </a:solidFill>
                <a:latin typeface="Tahoma" panose="020B0604030504040204" pitchFamily="34" charset="0"/>
              </a:endParaRPr>
            </a:p>
            <a:p>
              <a:pPr algn="ctr">
                <a:buSzPct val="100000"/>
              </a:pPr>
              <a:endParaRPr lang="pt-BR" altLang="pt-BR" sz="1100">
                <a:solidFill>
                  <a:srgbClr val="FFFFFF"/>
                </a:solidFill>
                <a:latin typeface="Tahoma" panose="020B0604030504040204" pitchFamily="34" charset="0"/>
              </a:endParaRPr>
            </a:p>
            <a:p>
              <a:pPr algn="ctr">
                <a:buSzPct val="100000"/>
              </a:pPr>
              <a:r>
                <a:rPr lang="pt-BR" altLang="pt-BR" sz="1100">
                  <a:solidFill>
                    <a:srgbClr val="FFFFFF"/>
                  </a:solidFill>
                  <a:latin typeface="Tahoma" panose="020B0604030504040204" pitchFamily="34" charset="0"/>
                </a:rPr>
                <a:t>Forte interação com a comunidade – </a:t>
              </a:r>
            </a:p>
            <a:p>
              <a:pPr algn="ctr">
                <a:buSzPct val="100000"/>
              </a:pPr>
              <a:r>
                <a:rPr lang="pt-BR" altLang="pt-BR" sz="1100" b="1">
                  <a:solidFill>
                    <a:srgbClr val="FFFFFF"/>
                  </a:solidFill>
                  <a:latin typeface="Tahoma" panose="020B0604030504040204" pitchFamily="34" charset="0"/>
                </a:rPr>
                <a:t>25 mil vagas criadas</a:t>
              </a: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" y="2689"/>
              <a:ext cx="740" cy="359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935525" y="1535136"/>
            <a:ext cx="1487488" cy="598487"/>
            <a:chOff x="4014" y="712"/>
            <a:chExt cx="937" cy="377"/>
          </a:xfrm>
        </p:grpSpPr>
        <p:sp>
          <p:nvSpPr>
            <p:cNvPr id="34" name="AutoShape 33"/>
            <p:cNvSpPr>
              <a:spLocks/>
            </p:cNvSpPr>
            <p:nvPr/>
          </p:nvSpPr>
          <p:spPr bwMode="auto">
            <a:xfrm rot="10800000" flipH="1">
              <a:off x="4014" y="712"/>
              <a:ext cx="937" cy="377"/>
            </a:xfrm>
            <a:prstGeom prst="accentBorderCallout2">
              <a:avLst>
                <a:gd name="adj1" fmla="val 78417"/>
                <a:gd name="adj2" fmla="val -6417"/>
                <a:gd name="adj3" fmla="val 78417"/>
                <a:gd name="adj4" fmla="val -22421"/>
                <a:gd name="adj5" fmla="val 61074"/>
                <a:gd name="adj6" fmla="val -32796"/>
              </a:avLst>
            </a:prstGeom>
            <a:solidFill>
              <a:srgbClr val="376092"/>
            </a:solidFill>
            <a:ln w="9360" cap="sq">
              <a:solidFill>
                <a:srgbClr val="376092"/>
              </a:solidFill>
              <a:miter lim="800000"/>
              <a:headEnd/>
              <a:tailEnd/>
            </a:ln>
            <a:effectLst>
              <a:outerShdw dist="38160" dir="5400000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6"/>
              <a:ext cx="839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Group 32"/>
          <p:cNvGrpSpPr>
            <a:grpSpLocks/>
          </p:cNvGrpSpPr>
          <p:nvPr/>
        </p:nvGrpSpPr>
        <p:grpSpPr bwMode="auto">
          <a:xfrm>
            <a:off x="5820747" y="5919432"/>
            <a:ext cx="1487488" cy="598487"/>
            <a:chOff x="4014" y="712"/>
            <a:chExt cx="937" cy="377"/>
          </a:xfrm>
        </p:grpSpPr>
        <p:sp>
          <p:nvSpPr>
            <p:cNvPr id="37" name="AutoShape 33"/>
            <p:cNvSpPr>
              <a:spLocks/>
            </p:cNvSpPr>
            <p:nvPr/>
          </p:nvSpPr>
          <p:spPr bwMode="auto">
            <a:xfrm rot="10800000" flipH="1">
              <a:off x="4014" y="712"/>
              <a:ext cx="937" cy="377"/>
            </a:xfrm>
            <a:prstGeom prst="accentBorderCallout2">
              <a:avLst>
                <a:gd name="adj1" fmla="val 78417"/>
                <a:gd name="adj2" fmla="val -6417"/>
                <a:gd name="adj3" fmla="val 78417"/>
                <a:gd name="adj4" fmla="val -22421"/>
                <a:gd name="adj5" fmla="val 108962"/>
                <a:gd name="adj6" fmla="val -36466"/>
              </a:avLst>
            </a:prstGeom>
            <a:solidFill>
              <a:srgbClr val="376092"/>
            </a:solidFill>
            <a:ln w="9360" cap="sq">
              <a:solidFill>
                <a:srgbClr val="376092"/>
              </a:solidFill>
              <a:miter lim="800000"/>
              <a:headEnd/>
              <a:tailEnd/>
            </a:ln>
            <a:effectLst>
              <a:outerShdw dist="38160" dir="5400000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pic>
          <p:nvPicPr>
            <p:cNvPr id="38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" y="773"/>
              <a:ext cx="879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405" y="3508647"/>
            <a:ext cx="1998654" cy="9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4"/>
          <p:cNvSpPr txBox="1">
            <a:spLocks/>
          </p:cNvSpPr>
          <p:nvPr/>
        </p:nvSpPr>
        <p:spPr bwMode="auto">
          <a:xfrm>
            <a:off x="854678" y="488651"/>
            <a:ext cx="7737779" cy="4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/>
                </a:solidFill>
                <a:ea typeface="+mj-ea"/>
                <a:cs typeface="+mj-cs"/>
              </a:rPr>
              <a:t>A </a:t>
            </a:r>
            <a:r>
              <a:rPr lang="pt-BR" sz="2800" dirty="0" err="1" smtClean="0">
                <a:solidFill>
                  <a:schemeClr val="bg1"/>
                </a:solidFill>
                <a:ea typeface="+mj-ea"/>
                <a:cs typeface="+mj-cs"/>
              </a:rPr>
              <a:t>Umeis</a:t>
            </a:r>
            <a:r>
              <a:rPr lang="pt-BR" sz="2800" dirty="0" smtClean="0">
                <a:solidFill>
                  <a:schemeClr val="bg1"/>
                </a:solidFill>
                <a:ea typeface="+mj-ea"/>
                <a:cs typeface="+mj-cs"/>
              </a:rPr>
              <a:t> compreendem:</a:t>
            </a:r>
            <a:endParaRPr lang="en-US" dirty="0">
              <a:ea typeface="+mj-ea"/>
              <a:cs typeface="+mj-cs"/>
            </a:endParaRPr>
          </a:p>
        </p:txBody>
      </p:sp>
      <p:cxnSp>
        <p:nvCxnSpPr>
          <p:cNvPr id="4" name="Straight Connector 7"/>
          <p:cNvCxnSpPr/>
          <p:nvPr/>
        </p:nvCxnSpPr>
        <p:spPr>
          <a:xfrm>
            <a:off x="5016500" y="4359962"/>
            <a:ext cx="379413" cy="0"/>
          </a:xfrm>
          <a:prstGeom prst="line">
            <a:avLst/>
          </a:prstGeom>
          <a:ln>
            <a:solidFill>
              <a:srgbClr val="016B6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V="1">
            <a:off x="5395913" y="2018399"/>
            <a:ext cx="9525" cy="2341563"/>
          </a:xfrm>
          <a:prstGeom prst="line">
            <a:avLst/>
          </a:prstGeom>
          <a:ln>
            <a:solidFill>
              <a:srgbClr val="016B6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11"/>
          <p:cNvSpPr/>
          <p:nvPr/>
        </p:nvSpPr>
        <p:spPr>
          <a:xfrm>
            <a:off x="5665788" y="1744115"/>
            <a:ext cx="4294187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pt-BR" sz="2000" dirty="0">
                <a:solidFill>
                  <a:srgbClr val="646464"/>
                </a:solidFill>
                <a:latin typeface="+mn-lt"/>
                <a:ea typeface="Tahoma" pitchFamily="34" charset="0"/>
                <a:cs typeface="Calibri"/>
              </a:rPr>
              <a:t>10 Salas de aula;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pt-BR" sz="2000" dirty="0">
                <a:solidFill>
                  <a:srgbClr val="646464"/>
                </a:solidFill>
                <a:latin typeface="+mn-lt"/>
                <a:ea typeface="Tahoma" pitchFamily="34" charset="0"/>
                <a:cs typeface="Calibri"/>
              </a:rPr>
              <a:t>Cozinha e refeitório;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pt-BR" sz="2000" dirty="0">
                <a:solidFill>
                  <a:srgbClr val="646464"/>
                </a:solidFill>
                <a:latin typeface="+mn-lt"/>
                <a:ea typeface="Tahoma" pitchFamily="34" charset="0"/>
                <a:cs typeface="Calibri"/>
              </a:rPr>
              <a:t>Sala multiuso;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pt-BR" sz="2000" dirty="0">
                <a:solidFill>
                  <a:srgbClr val="646464"/>
                </a:solidFill>
                <a:latin typeface="+mn-lt"/>
                <a:ea typeface="Tahoma" pitchFamily="34" charset="0"/>
                <a:cs typeface="Calibri"/>
              </a:rPr>
              <a:t>Berçário;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pt-BR" sz="2000" dirty="0" err="1">
                <a:solidFill>
                  <a:srgbClr val="646464"/>
                </a:solidFill>
                <a:latin typeface="+mn-lt"/>
                <a:ea typeface="Tahoma" pitchFamily="34" charset="0"/>
                <a:cs typeface="Calibri"/>
              </a:rPr>
              <a:t>Fraldário</a:t>
            </a:r>
            <a:r>
              <a:rPr lang="pt-BR" sz="2000" dirty="0">
                <a:solidFill>
                  <a:srgbClr val="646464"/>
                </a:solidFill>
                <a:latin typeface="+mn-lt"/>
                <a:ea typeface="Tahoma" pitchFamily="34" charset="0"/>
                <a:cs typeface="Calibri"/>
              </a:rPr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pt-BR" sz="2000" dirty="0">
                <a:solidFill>
                  <a:srgbClr val="646464"/>
                </a:solidFill>
                <a:latin typeface="+mn-lt"/>
                <a:ea typeface="Tahoma" pitchFamily="34" charset="0"/>
                <a:cs typeface="Calibri"/>
              </a:rPr>
              <a:t>Biblioteca</a:t>
            </a:r>
            <a:r>
              <a:rPr lang="pt-BR" sz="2000" dirty="0" smtClean="0">
                <a:solidFill>
                  <a:srgbClr val="646464"/>
                </a:solidFill>
                <a:latin typeface="+mn-lt"/>
                <a:ea typeface="Tahoma" pitchFamily="34" charset="0"/>
                <a:cs typeface="Calibri"/>
              </a:rPr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pt-BR" sz="2000" dirty="0">
                <a:solidFill>
                  <a:srgbClr val="646464"/>
                </a:solidFill>
                <a:ea typeface="Tahoma" pitchFamily="34" charset="0"/>
                <a:cs typeface="Calibri"/>
              </a:rPr>
              <a:t>Sala de atividade;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pt-BR" sz="2000" dirty="0">
                <a:solidFill>
                  <a:srgbClr val="646464"/>
                </a:solidFill>
                <a:ea typeface="Tahoma" pitchFamily="34" charset="0"/>
                <a:cs typeface="Calibri"/>
              </a:rPr>
              <a:t>Sala de professores;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pt-BR" sz="2000" dirty="0">
                <a:solidFill>
                  <a:srgbClr val="646464"/>
                </a:solidFill>
                <a:ea typeface="Tahoma" pitchFamily="34" charset="0"/>
                <a:cs typeface="Calibri"/>
              </a:rPr>
              <a:t>Sala de reunião;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pt-BR" sz="2000" dirty="0">
                <a:solidFill>
                  <a:srgbClr val="646464"/>
                </a:solidFill>
                <a:ea typeface="Tahoma" pitchFamily="34" charset="0"/>
                <a:cs typeface="Calibri"/>
              </a:rPr>
              <a:t>Playground externo.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endParaRPr lang="pt-BR" sz="2000" dirty="0">
              <a:solidFill>
                <a:srgbClr val="646464"/>
              </a:solidFill>
              <a:latin typeface="+mn-lt"/>
              <a:ea typeface="Tahoma" pitchFamily="34" charset="0"/>
              <a:cs typeface="Calibri"/>
            </a:endParaRPr>
          </a:p>
        </p:txBody>
      </p:sp>
      <p:pic>
        <p:nvPicPr>
          <p:cNvPr id="8" name="Picture 10" descr="IMG_812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5075" y="2018399"/>
            <a:ext cx="3811588" cy="258921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9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305869"/>
              </p:ext>
            </p:extLst>
          </p:nvPr>
        </p:nvGraphicFramePr>
        <p:xfrm>
          <a:off x="1281113" y="5141012"/>
          <a:ext cx="9405937" cy="8413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42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5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76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2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648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Calibri"/>
                          <a:ea typeface="Tahoma" pitchFamily="34" charset="0"/>
                          <a:cs typeface="Calibri"/>
                        </a:rPr>
                        <a:t>Descrição</a:t>
                      </a:r>
                      <a:endParaRPr lang="pt-BR" sz="1700" dirty="0">
                        <a:latin typeface="Calibri"/>
                        <a:ea typeface="Tahoma" pitchFamily="34" charset="0"/>
                        <a:cs typeface="Calibri"/>
                      </a:endParaRPr>
                    </a:p>
                  </a:txBody>
                  <a:tcPr marL="103782" marR="103782" marT="51865" marB="51865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smtClean="0">
                          <a:latin typeface="Calibri"/>
                          <a:ea typeface="Tahoma" pitchFamily="34" charset="0"/>
                          <a:cs typeface="Calibri"/>
                        </a:rPr>
                        <a:t>Qtde.</a:t>
                      </a:r>
                      <a:endParaRPr lang="pt-BR" sz="1700" dirty="0">
                        <a:latin typeface="Calibri"/>
                        <a:ea typeface="Tahoma" pitchFamily="34" charset="0"/>
                        <a:cs typeface="Calibri"/>
                      </a:endParaRPr>
                    </a:p>
                  </a:txBody>
                  <a:tcPr marL="103782" marR="103782" marT="51865" marB="51865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Calibri"/>
                          <a:ea typeface="Tahoma" pitchFamily="34" charset="0"/>
                          <a:cs typeface="Calibri"/>
                        </a:rPr>
                        <a:t>Alunos/Unid.</a:t>
                      </a:r>
                      <a:endParaRPr lang="pt-BR" sz="1700" dirty="0">
                        <a:latin typeface="Calibri"/>
                        <a:ea typeface="Tahoma" pitchFamily="34" charset="0"/>
                        <a:cs typeface="Calibri"/>
                      </a:endParaRPr>
                    </a:p>
                  </a:txBody>
                  <a:tcPr marL="103782" marR="103782" marT="51865" marB="51865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smtClean="0">
                          <a:latin typeface="Calibri"/>
                          <a:ea typeface="Tahoma" pitchFamily="34" charset="0"/>
                          <a:cs typeface="Calibri"/>
                        </a:rPr>
                        <a:t>Alunos/Total</a:t>
                      </a:r>
                      <a:endParaRPr lang="pt-BR" sz="1700" dirty="0" smtClean="0">
                        <a:latin typeface="Calibri"/>
                        <a:ea typeface="Tahoma" pitchFamily="34" charset="0"/>
                        <a:cs typeface="Calibri"/>
                      </a:endParaRPr>
                    </a:p>
                  </a:txBody>
                  <a:tcPr marL="103782" marR="103782" marT="51865" marB="51865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smtClean="0">
                          <a:latin typeface="Calibri"/>
                          <a:ea typeface="Tahoma" pitchFamily="34" charset="0"/>
                          <a:cs typeface="Calibri"/>
                        </a:rPr>
                        <a:t>Área</a:t>
                      </a:r>
                      <a:r>
                        <a:rPr lang="pt-BR" sz="1700" baseline="0" smtClean="0">
                          <a:latin typeface="Calibri"/>
                          <a:ea typeface="Tahoma" pitchFamily="34" charset="0"/>
                          <a:cs typeface="Calibri"/>
                        </a:rPr>
                        <a:t>/Unid.</a:t>
                      </a:r>
                      <a:endParaRPr lang="pt-BR" sz="1700" dirty="0">
                        <a:latin typeface="Calibri"/>
                        <a:ea typeface="Tahoma" pitchFamily="34" charset="0"/>
                        <a:cs typeface="Calibri"/>
                      </a:endParaRPr>
                    </a:p>
                  </a:txBody>
                  <a:tcPr marL="103782" marR="103782" marT="51865" marB="51865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Calibri"/>
                          <a:ea typeface="Tahoma" pitchFamily="34" charset="0"/>
                          <a:cs typeface="Calibri"/>
                        </a:rPr>
                        <a:t>Área</a:t>
                      </a:r>
                      <a:r>
                        <a:rPr lang="pt-BR" sz="1700" baseline="0" dirty="0" smtClean="0">
                          <a:latin typeface="Calibri"/>
                          <a:ea typeface="Tahoma" pitchFamily="34" charset="0"/>
                          <a:cs typeface="Calibri"/>
                        </a:rPr>
                        <a:t>/Total</a:t>
                      </a:r>
                      <a:endParaRPr lang="pt-BR" sz="1700" dirty="0">
                        <a:latin typeface="Calibri"/>
                        <a:ea typeface="Tahoma" pitchFamily="34" charset="0"/>
                        <a:cs typeface="Calibri"/>
                      </a:endParaRPr>
                    </a:p>
                  </a:txBody>
                  <a:tcPr marL="103782" marR="103782" marT="51865" marB="51865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r>
                        <a:rPr lang="pt-BR" sz="1700" baseline="0" dirty="0" smtClean="0">
                          <a:solidFill>
                            <a:srgbClr val="626568"/>
                          </a:solidFill>
                          <a:latin typeface="+mn-lt"/>
                          <a:ea typeface="Tahoma" pitchFamily="34" charset="0"/>
                          <a:cs typeface="Calibri"/>
                        </a:rPr>
                        <a:t>Ensino Infantil (UMEI)</a:t>
                      </a:r>
                    </a:p>
                  </a:txBody>
                  <a:tcPr marL="103782" marR="103782" marT="51865" marB="5186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solidFill>
                            <a:srgbClr val="626568"/>
                          </a:solidFill>
                          <a:latin typeface="Calibri"/>
                          <a:ea typeface="Tahoma" pitchFamily="34" charset="0"/>
                          <a:cs typeface="Calibri"/>
                        </a:rPr>
                        <a:t>46</a:t>
                      </a:r>
                      <a:endParaRPr lang="pt-BR" sz="1700" dirty="0">
                        <a:solidFill>
                          <a:srgbClr val="626568"/>
                        </a:solidFill>
                        <a:latin typeface="Calibri"/>
                        <a:ea typeface="Tahoma" pitchFamily="34" charset="0"/>
                        <a:cs typeface="Calibri"/>
                      </a:endParaRPr>
                    </a:p>
                  </a:txBody>
                  <a:tcPr marL="103782" marR="103782" marT="51865" marB="5186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solidFill>
                            <a:srgbClr val="626568"/>
                          </a:solidFill>
                          <a:latin typeface="Calibri"/>
                          <a:ea typeface="Tahoma" pitchFamily="34" charset="0"/>
                          <a:cs typeface="Calibri"/>
                        </a:rPr>
                        <a:t>440</a:t>
                      </a:r>
                      <a:endParaRPr lang="pt-BR" sz="1700" dirty="0">
                        <a:solidFill>
                          <a:srgbClr val="626568"/>
                        </a:solidFill>
                        <a:latin typeface="Calibri"/>
                        <a:ea typeface="Tahoma" pitchFamily="34" charset="0"/>
                        <a:cs typeface="Calibri"/>
                      </a:endParaRPr>
                    </a:p>
                  </a:txBody>
                  <a:tcPr marL="103782" marR="103782" marT="51865" marB="5186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solidFill>
                            <a:srgbClr val="626568"/>
                          </a:solidFill>
                          <a:latin typeface="Calibri"/>
                          <a:ea typeface="Tahoma" pitchFamily="34" charset="0"/>
                          <a:cs typeface="Calibri"/>
                        </a:rPr>
                        <a:t>20.240</a:t>
                      </a:r>
                      <a:endParaRPr lang="pt-BR" sz="1700" dirty="0">
                        <a:solidFill>
                          <a:srgbClr val="626568"/>
                        </a:solidFill>
                        <a:latin typeface="Calibri"/>
                        <a:ea typeface="Tahoma" pitchFamily="34" charset="0"/>
                        <a:cs typeface="Calibri"/>
                      </a:endParaRPr>
                    </a:p>
                  </a:txBody>
                  <a:tcPr marL="103782" marR="103782" marT="51865" marB="5186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solidFill>
                            <a:srgbClr val="626568"/>
                          </a:solidFill>
                          <a:latin typeface="+mn-lt"/>
                          <a:ea typeface="Tahoma" pitchFamily="34" charset="0"/>
                          <a:cs typeface="Calibri"/>
                        </a:rPr>
                        <a:t>1.100m²</a:t>
                      </a:r>
                    </a:p>
                  </a:txBody>
                  <a:tcPr marL="103782" marR="103782" marT="51865" marB="5186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solidFill>
                            <a:srgbClr val="626568"/>
                          </a:solidFill>
                          <a:latin typeface="Calibri"/>
                          <a:ea typeface="Tahoma" pitchFamily="34" charset="0"/>
                          <a:cs typeface="Calibri"/>
                        </a:rPr>
                        <a:t>50.600m²</a:t>
                      </a:r>
                      <a:endParaRPr lang="pt-BR" sz="1700" dirty="0">
                        <a:solidFill>
                          <a:srgbClr val="626568"/>
                        </a:solidFill>
                        <a:latin typeface="Calibri"/>
                        <a:ea typeface="Tahoma" pitchFamily="34" charset="0"/>
                        <a:cs typeface="Calibri"/>
                      </a:endParaRPr>
                    </a:p>
                  </a:txBody>
                  <a:tcPr marL="103782" marR="103782" marT="51865" marB="5186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8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4"/>
          <p:cNvSpPr txBox="1">
            <a:spLocks/>
          </p:cNvSpPr>
          <p:nvPr/>
        </p:nvSpPr>
        <p:spPr bwMode="auto">
          <a:xfrm>
            <a:off x="854678" y="488651"/>
            <a:ext cx="7737779" cy="4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/>
                </a:solidFill>
                <a:ea typeface="+mj-ea"/>
                <a:cs typeface="+mj-cs"/>
              </a:rPr>
              <a:t>Distribuição geográfica das unidades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6" name="Grupo 9"/>
          <p:cNvGrpSpPr/>
          <p:nvPr/>
        </p:nvGrpSpPr>
        <p:grpSpPr>
          <a:xfrm>
            <a:off x="737937" y="166562"/>
            <a:ext cx="5092601" cy="7125370"/>
            <a:chOff x="827937" y="223033"/>
            <a:chExt cx="4919662" cy="6883400"/>
          </a:xfrm>
        </p:grpSpPr>
        <p:sp>
          <p:nvSpPr>
            <p:cNvPr id="8" name="TextBox 85"/>
            <p:cNvSpPr txBox="1">
              <a:spLocks noChangeArrowheads="1"/>
            </p:cNvSpPr>
            <p:nvPr/>
          </p:nvSpPr>
          <p:spPr bwMode="auto">
            <a:xfrm>
              <a:off x="3696550" y="4960131"/>
              <a:ext cx="2051049" cy="104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pt-BR" sz="1600" dirty="0">
                  <a:solidFill>
                    <a:schemeClr val="bg2">
                      <a:lumMod val="10000"/>
                    </a:schemeClr>
                  </a:solidFill>
                  <a:cs typeface="Tahoma" charset="0"/>
                </a:rPr>
                <a:t>Distribuição Geográfica no Município de Belo Horizonte (MG)</a:t>
              </a:r>
            </a:p>
            <a:p>
              <a:pPr eaLnBrk="1" hangingPunct="1"/>
              <a:endParaRPr lang="en-US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9" name="Grupo 12"/>
            <p:cNvGrpSpPr/>
            <p:nvPr/>
          </p:nvGrpSpPr>
          <p:grpSpPr>
            <a:xfrm>
              <a:off x="827937" y="223033"/>
              <a:ext cx="4546600" cy="6883400"/>
              <a:chOff x="1124742" y="1651793"/>
              <a:chExt cx="4546600" cy="6883400"/>
            </a:xfrm>
          </p:grpSpPr>
          <p:grpSp>
            <p:nvGrpSpPr>
              <p:cNvPr id="10" name="Grupo 13"/>
              <p:cNvGrpSpPr/>
              <p:nvPr/>
            </p:nvGrpSpPr>
            <p:grpSpPr>
              <a:xfrm>
                <a:off x="1124742" y="1651793"/>
                <a:ext cx="4546600" cy="6883400"/>
                <a:chOff x="1017588" y="271463"/>
                <a:chExt cx="4546600" cy="6883400"/>
              </a:xfrm>
            </p:grpSpPr>
            <p:pic>
              <p:nvPicPr>
                <p:cNvPr id="13" name="Picture 1" descr="MAPA_REGIONAIS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017588" y="271463"/>
                  <a:ext cx="4546600" cy="6883400"/>
                </a:xfrm>
                <a:prstGeom prst="rect">
                  <a:avLst/>
                </a:prstGeom>
                <a:effectLst>
                  <a:outerShdw blurRad="76200" dir="13500000" sy="23000" kx="1200000" algn="br" rotWithShape="0">
                    <a:prstClr val="black">
                      <a:alpha val="12000"/>
                    </a:prstClr>
                  </a:outerShdw>
                </a:effectLst>
              </p:spPr>
            </p:pic>
            <p:grpSp>
              <p:nvGrpSpPr>
                <p:cNvPr id="14" name="Grupo 17"/>
                <p:cNvGrpSpPr/>
                <p:nvPr/>
              </p:nvGrpSpPr>
              <p:grpSpPr>
                <a:xfrm>
                  <a:off x="1981993" y="1505744"/>
                  <a:ext cx="3029744" cy="4504531"/>
                  <a:chOff x="1981993" y="1505744"/>
                  <a:chExt cx="3029744" cy="4504531"/>
                </a:xfrm>
              </p:grpSpPr>
              <p:sp>
                <p:nvSpPr>
                  <p:cNvPr id="15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3160715" y="1505744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3360737" y="1534319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2455860" y="1982787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2667793" y="1590675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3031332" y="2042318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2348706" y="2968625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3204369" y="3701256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2855119" y="2422525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3317873" y="2612231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2936871" y="3053556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2328069" y="2343149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6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2501106" y="3121025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2126073" y="3641475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2369341" y="5008562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1981993" y="5178425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0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2328068" y="5840412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1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2905119" y="5348288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2568573" y="5738017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3652838" y="1812924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4064003" y="2265361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3799682" y="2529679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3494879" y="2406649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4237040" y="1880392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8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3840162" y="1721644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3926680" y="1985962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0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3469477" y="1995483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3566319" y="3530598"/>
                    <a:ext cx="173037" cy="169863"/>
                  </a:xfrm>
                  <a:prstGeom prst="triangle">
                    <a:avLst/>
                  </a:prstGeom>
                  <a:solidFill>
                    <a:srgbClr val="AFDC7E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2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3494879" y="3222624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3" name="Triângulo isósceles 42"/>
                  <p:cNvSpPr>
                    <a:spLocks noChangeAspect="1"/>
                  </p:cNvSpPr>
                  <p:nvPr/>
                </p:nvSpPr>
                <p:spPr bwMode="auto">
                  <a:xfrm>
                    <a:off x="3753643" y="3275013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4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3718719" y="3021805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5" name="Triângulo isósceles 44"/>
                  <p:cNvSpPr>
                    <a:spLocks noChangeAspect="1"/>
                  </p:cNvSpPr>
                  <p:nvPr/>
                </p:nvSpPr>
                <p:spPr bwMode="auto">
                  <a:xfrm>
                    <a:off x="4505326" y="2124074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6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4752181" y="2265361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7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4838700" y="2616989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8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3996533" y="2971004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3977484" y="2763832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" name="Triângulo isósceles 49"/>
                  <p:cNvSpPr>
                    <a:spLocks noChangeAspect="1"/>
                  </p:cNvSpPr>
                  <p:nvPr/>
                </p:nvSpPr>
                <p:spPr bwMode="auto">
                  <a:xfrm>
                    <a:off x="4323558" y="2889248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1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4032248" y="3563142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2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4337050" y="3480589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3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2946398" y="4063998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3111487" y="4368797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6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2682082" y="4753767"/>
                    <a:ext cx="173037" cy="169863"/>
                  </a:xfrm>
                  <a:prstGeom prst="triangle">
                    <a:avLst/>
                  </a:prstGeom>
                  <a:solidFill>
                    <a:srgbClr val="AFDC7E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7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3271835" y="5008561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8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2990840" y="4923630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9" name="Triângulo isósceles 48"/>
                  <p:cNvSpPr>
                    <a:spLocks noChangeAspect="1"/>
                  </p:cNvSpPr>
                  <p:nvPr/>
                </p:nvSpPr>
                <p:spPr bwMode="auto">
                  <a:xfrm>
                    <a:off x="2336797" y="4283866"/>
                    <a:ext cx="173037" cy="169863"/>
                  </a:xfrm>
                  <a:prstGeom prst="triangl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11" name="Triângulo isósceles 48"/>
              <p:cNvSpPr>
                <a:spLocks noChangeAspect="1"/>
              </p:cNvSpPr>
              <p:nvPr/>
            </p:nvSpPr>
            <p:spPr bwMode="auto">
              <a:xfrm>
                <a:off x="2839302" y="2633661"/>
                <a:ext cx="173037" cy="169863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riângulo isósceles 48"/>
              <p:cNvSpPr>
                <a:spLocks noChangeAspect="1"/>
              </p:cNvSpPr>
              <p:nvPr/>
            </p:nvSpPr>
            <p:spPr bwMode="auto">
              <a:xfrm>
                <a:off x="3425027" y="2641596"/>
                <a:ext cx="173037" cy="169863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5" name="Retângulo 13"/>
          <p:cNvSpPr>
            <a:spLocks noChangeArrowheads="1"/>
          </p:cNvSpPr>
          <p:nvPr/>
        </p:nvSpPr>
        <p:spPr bwMode="auto">
          <a:xfrm>
            <a:off x="5578294" y="1692444"/>
            <a:ext cx="508211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 b="1" dirty="0" smtClean="0"/>
              <a:t>46 novas </a:t>
            </a:r>
            <a:r>
              <a:rPr lang="pt-BR" sz="2000" b="1" dirty="0"/>
              <a:t>u</a:t>
            </a:r>
            <a:r>
              <a:rPr lang="pt-BR" sz="2000" b="1" dirty="0" smtClean="0"/>
              <a:t>nidades de ensino </a:t>
            </a:r>
            <a:r>
              <a:rPr lang="pt-BR" sz="2000" b="1" dirty="0"/>
              <a:t>m</a:t>
            </a:r>
            <a:r>
              <a:rPr lang="pt-BR" sz="2000" b="1" dirty="0" smtClean="0"/>
              <a:t>unicipal;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 b="1" dirty="0" smtClean="0"/>
              <a:t>50.600 metros quadrados de área construída;</a:t>
            </a:r>
            <a:endParaRPr lang="pt-BR" sz="2000" b="1" dirty="0"/>
          </a:p>
        </p:txBody>
      </p:sp>
      <p:grpSp>
        <p:nvGrpSpPr>
          <p:cNvPr id="3" name="Agrupar 2"/>
          <p:cNvGrpSpPr/>
          <p:nvPr/>
        </p:nvGrpSpPr>
        <p:grpSpPr>
          <a:xfrm>
            <a:off x="7994854" y="3167200"/>
            <a:ext cx="2341816" cy="2924195"/>
            <a:chOff x="6671018" y="3344623"/>
            <a:chExt cx="2341816" cy="2924195"/>
          </a:xfrm>
        </p:grpSpPr>
        <p:sp>
          <p:nvSpPr>
            <p:cNvPr id="107" name="Retângulo 106"/>
            <p:cNvSpPr/>
            <p:nvPr/>
          </p:nvSpPr>
          <p:spPr>
            <a:xfrm>
              <a:off x="8322695" y="3694473"/>
              <a:ext cx="360000" cy="2160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6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tângulo 107"/>
            <p:cNvSpPr/>
            <p:nvPr/>
          </p:nvSpPr>
          <p:spPr>
            <a:xfrm>
              <a:off x="8322695" y="3950945"/>
              <a:ext cx="360000" cy="21816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6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tângulo 108"/>
            <p:cNvSpPr/>
            <p:nvPr/>
          </p:nvSpPr>
          <p:spPr>
            <a:xfrm>
              <a:off x="8322695" y="4198529"/>
              <a:ext cx="360000" cy="2160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6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10" name="Retângulo 109"/>
            <p:cNvSpPr/>
            <p:nvPr/>
          </p:nvSpPr>
          <p:spPr>
            <a:xfrm>
              <a:off x="8322695" y="4456105"/>
              <a:ext cx="360000" cy="2160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8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11" name="Retângulo 110"/>
            <p:cNvSpPr/>
            <p:nvPr/>
          </p:nvSpPr>
          <p:spPr>
            <a:xfrm>
              <a:off x="8322695" y="4713657"/>
              <a:ext cx="360000" cy="2160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12" name="Retângulo 111"/>
            <p:cNvSpPr/>
            <p:nvPr/>
          </p:nvSpPr>
          <p:spPr>
            <a:xfrm>
              <a:off x="8322695" y="4960161"/>
              <a:ext cx="360000" cy="2160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5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tângulo 112"/>
            <p:cNvSpPr/>
            <p:nvPr/>
          </p:nvSpPr>
          <p:spPr>
            <a:xfrm>
              <a:off x="8322695" y="5217713"/>
              <a:ext cx="360000" cy="2160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4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tângulo 113"/>
            <p:cNvSpPr/>
            <p:nvPr/>
          </p:nvSpPr>
          <p:spPr>
            <a:xfrm>
              <a:off x="8322695" y="5475265"/>
              <a:ext cx="360000" cy="2160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-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tângulo 114"/>
            <p:cNvSpPr/>
            <p:nvPr/>
          </p:nvSpPr>
          <p:spPr>
            <a:xfrm>
              <a:off x="8322695" y="5721769"/>
              <a:ext cx="360000" cy="2160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dirty="0">
                  <a:solidFill>
                    <a:schemeClr val="tx1"/>
                  </a:solidFill>
                </a:rPr>
                <a:t>4</a:t>
              </a:r>
            </a:p>
          </p:txBody>
        </p:sp>
        <p:grpSp>
          <p:nvGrpSpPr>
            <p:cNvPr id="2" name="Agrupar 1"/>
            <p:cNvGrpSpPr/>
            <p:nvPr/>
          </p:nvGrpSpPr>
          <p:grpSpPr>
            <a:xfrm>
              <a:off x="6671018" y="3344623"/>
              <a:ext cx="2341816" cy="2924195"/>
              <a:chOff x="6725610" y="3344623"/>
              <a:chExt cx="2341816" cy="2924195"/>
            </a:xfrm>
          </p:grpSpPr>
          <p:grpSp>
            <p:nvGrpSpPr>
              <p:cNvPr id="86" name="Grupo 43"/>
              <p:cNvGrpSpPr/>
              <p:nvPr/>
            </p:nvGrpSpPr>
            <p:grpSpPr>
              <a:xfrm>
                <a:off x="6725610" y="3344623"/>
                <a:ext cx="2341816" cy="2924195"/>
                <a:chOff x="220219" y="1472390"/>
                <a:chExt cx="2341816" cy="2924195"/>
              </a:xfrm>
            </p:grpSpPr>
            <p:sp>
              <p:nvSpPr>
                <p:cNvPr id="87" name="Retângulo 86"/>
                <p:cNvSpPr/>
                <p:nvPr/>
              </p:nvSpPr>
              <p:spPr>
                <a:xfrm>
                  <a:off x="222035" y="2061333"/>
                  <a:ext cx="2340000" cy="252000"/>
                </a:xfrm>
                <a:prstGeom prst="rect">
                  <a:avLst/>
                </a:prstGeom>
                <a:solidFill>
                  <a:srgbClr val="92D05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Retângulo 87"/>
                <p:cNvSpPr/>
                <p:nvPr/>
              </p:nvSpPr>
              <p:spPr>
                <a:xfrm>
                  <a:off x="222035" y="2575907"/>
                  <a:ext cx="2340000" cy="252000"/>
                </a:xfrm>
                <a:prstGeom prst="rect">
                  <a:avLst/>
                </a:prstGeom>
                <a:solidFill>
                  <a:srgbClr val="92D05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Retângulo 88"/>
                <p:cNvSpPr/>
                <p:nvPr/>
              </p:nvSpPr>
              <p:spPr>
                <a:xfrm>
                  <a:off x="222035" y="3084497"/>
                  <a:ext cx="2340000" cy="252000"/>
                </a:xfrm>
                <a:prstGeom prst="rect">
                  <a:avLst/>
                </a:prstGeom>
                <a:solidFill>
                  <a:srgbClr val="92D05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Retângulo 89"/>
                <p:cNvSpPr/>
                <p:nvPr/>
              </p:nvSpPr>
              <p:spPr>
                <a:xfrm>
                  <a:off x="222035" y="3614513"/>
                  <a:ext cx="2340000" cy="252000"/>
                </a:xfrm>
                <a:prstGeom prst="rect">
                  <a:avLst/>
                </a:prstGeom>
                <a:solidFill>
                  <a:srgbClr val="92D05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Arredondar Retângulo no Mesmo Canto Lateral 90"/>
                <p:cNvSpPr/>
                <p:nvPr/>
              </p:nvSpPr>
              <p:spPr>
                <a:xfrm>
                  <a:off x="220219" y="1516265"/>
                  <a:ext cx="2340000" cy="288032"/>
                </a:xfrm>
                <a:prstGeom prst="round2SameRect">
                  <a:avLst/>
                </a:prstGeom>
                <a:solidFill>
                  <a:srgbClr val="016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" name="Retângulo 91"/>
                <p:cNvSpPr/>
                <p:nvPr/>
              </p:nvSpPr>
              <p:spPr>
                <a:xfrm>
                  <a:off x="222035" y="1475725"/>
                  <a:ext cx="1404000" cy="353243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1400" dirty="0" smtClean="0">
                      <a:solidFill>
                        <a:schemeClr val="bg1"/>
                      </a:solidFill>
                    </a:rPr>
                    <a:t>Região</a:t>
                  </a:r>
                  <a:endParaRPr lang="pt-BR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" name="Retângulo 92"/>
                <p:cNvSpPr/>
                <p:nvPr/>
              </p:nvSpPr>
              <p:spPr>
                <a:xfrm>
                  <a:off x="1709360" y="1472390"/>
                  <a:ext cx="612000" cy="353243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dirty="0" smtClean="0">
                      <a:solidFill>
                        <a:schemeClr val="bg1"/>
                      </a:solidFill>
                    </a:rPr>
                    <a:t>UMEI</a:t>
                  </a:r>
                  <a:endParaRPr lang="pt-BR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Retângulo 93"/>
                <p:cNvSpPr/>
                <p:nvPr/>
              </p:nvSpPr>
              <p:spPr>
                <a:xfrm>
                  <a:off x="220219" y="1827206"/>
                  <a:ext cx="1404000" cy="21600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1400" dirty="0" smtClean="0">
                      <a:solidFill>
                        <a:schemeClr val="tx1"/>
                      </a:solidFill>
                    </a:rPr>
                    <a:t>Venda nova</a:t>
                  </a:r>
                  <a:endParaRPr lang="pt-B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Retângulo 94"/>
                <p:cNvSpPr/>
                <p:nvPr/>
              </p:nvSpPr>
              <p:spPr>
                <a:xfrm>
                  <a:off x="220219" y="2083678"/>
                  <a:ext cx="1404000" cy="21816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1400" dirty="0" smtClean="0">
                      <a:solidFill>
                        <a:schemeClr val="tx1"/>
                      </a:solidFill>
                    </a:rPr>
                    <a:t>Pampulha</a:t>
                  </a:r>
                  <a:endParaRPr lang="pt-B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Retângulo 95"/>
                <p:cNvSpPr/>
                <p:nvPr/>
              </p:nvSpPr>
              <p:spPr>
                <a:xfrm>
                  <a:off x="220219" y="2331262"/>
                  <a:ext cx="1404000" cy="21600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1400" dirty="0" smtClean="0">
                      <a:solidFill>
                        <a:schemeClr val="tx1"/>
                      </a:solidFill>
                    </a:rPr>
                    <a:t>Noroeste</a:t>
                  </a:r>
                  <a:endParaRPr lang="pt-B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Retângulo 96"/>
                <p:cNvSpPr/>
                <p:nvPr/>
              </p:nvSpPr>
              <p:spPr>
                <a:xfrm>
                  <a:off x="220219" y="2588838"/>
                  <a:ext cx="1404000" cy="21600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1400" dirty="0" smtClean="0">
                      <a:solidFill>
                        <a:schemeClr val="tx1"/>
                      </a:solidFill>
                    </a:rPr>
                    <a:t>Barreiro</a:t>
                  </a:r>
                  <a:endParaRPr lang="pt-B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Retângulo 97"/>
                <p:cNvSpPr/>
                <p:nvPr/>
              </p:nvSpPr>
              <p:spPr>
                <a:xfrm>
                  <a:off x="220219" y="2846390"/>
                  <a:ext cx="1404000" cy="21600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1400" dirty="0" smtClean="0">
                      <a:solidFill>
                        <a:schemeClr val="tx1"/>
                      </a:solidFill>
                    </a:rPr>
                    <a:t>Norte</a:t>
                  </a:r>
                  <a:endParaRPr lang="pt-B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Retângulo 98"/>
                <p:cNvSpPr/>
                <p:nvPr/>
              </p:nvSpPr>
              <p:spPr>
                <a:xfrm>
                  <a:off x="220219" y="3092894"/>
                  <a:ext cx="1404000" cy="21600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1400" dirty="0" smtClean="0">
                      <a:solidFill>
                        <a:schemeClr val="tx1"/>
                      </a:solidFill>
                    </a:rPr>
                    <a:t>Nordeste</a:t>
                  </a:r>
                  <a:endParaRPr lang="pt-B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tângulo 99"/>
                <p:cNvSpPr/>
                <p:nvPr/>
              </p:nvSpPr>
              <p:spPr>
                <a:xfrm>
                  <a:off x="220219" y="3350446"/>
                  <a:ext cx="1404000" cy="21600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1400" dirty="0" smtClean="0">
                      <a:solidFill>
                        <a:schemeClr val="tx1"/>
                      </a:solidFill>
                    </a:rPr>
                    <a:t>Leste</a:t>
                  </a:r>
                  <a:endParaRPr lang="pt-B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tângulo 100"/>
                <p:cNvSpPr/>
                <p:nvPr/>
              </p:nvSpPr>
              <p:spPr>
                <a:xfrm>
                  <a:off x="220219" y="3638994"/>
                  <a:ext cx="1404000" cy="21600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1400" dirty="0" smtClean="0">
                      <a:solidFill>
                        <a:schemeClr val="tx1"/>
                      </a:solidFill>
                    </a:rPr>
                    <a:t>Centro Sul</a:t>
                  </a:r>
                  <a:endParaRPr lang="pt-B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Retângulo 101"/>
                <p:cNvSpPr/>
                <p:nvPr/>
              </p:nvSpPr>
              <p:spPr>
                <a:xfrm>
                  <a:off x="220219" y="3900996"/>
                  <a:ext cx="1404000" cy="21600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1400" dirty="0" smtClean="0">
                      <a:solidFill>
                        <a:schemeClr val="tx1"/>
                      </a:solidFill>
                    </a:rPr>
                    <a:t>Oeste</a:t>
                  </a:r>
                  <a:endParaRPr lang="pt-B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Arredondar Retângulo no Mesmo Canto Lateral 102"/>
                <p:cNvSpPr/>
                <p:nvPr/>
              </p:nvSpPr>
              <p:spPr>
                <a:xfrm flipV="1">
                  <a:off x="222035" y="4108553"/>
                  <a:ext cx="2340000" cy="288032"/>
                </a:xfrm>
                <a:prstGeom prst="round2SameRect">
                  <a:avLst/>
                </a:prstGeom>
                <a:solidFill>
                  <a:srgbClr val="016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Retângulo 103"/>
                <p:cNvSpPr/>
                <p:nvPr/>
              </p:nvSpPr>
              <p:spPr>
                <a:xfrm>
                  <a:off x="1737054" y="4134091"/>
                  <a:ext cx="468000" cy="21600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1400" b="1" dirty="0" smtClean="0">
                      <a:solidFill>
                        <a:schemeClr val="bg1"/>
                      </a:solidFill>
                    </a:rPr>
                    <a:t>46</a:t>
                  </a:r>
                  <a:endParaRPr lang="pt-BR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" name="Retângulo 104"/>
                <p:cNvSpPr/>
                <p:nvPr/>
              </p:nvSpPr>
              <p:spPr>
                <a:xfrm>
                  <a:off x="230235" y="4134091"/>
                  <a:ext cx="1404000" cy="21600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1400" b="1" dirty="0" smtClean="0">
                      <a:solidFill>
                        <a:schemeClr val="bg1"/>
                      </a:solidFill>
                    </a:rPr>
                    <a:t>Total</a:t>
                  </a:r>
                  <a:endParaRPr lang="pt-BR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6" name="Triângulo isósceles 48"/>
              <p:cNvSpPr>
                <a:spLocks noChangeAspect="1"/>
              </p:cNvSpPr>
              <p:nvPr/>
            </p:nvSpPr>
            <p:spPr bwMode="auto">
              <a:xfrm>
                <a:off x="8059113" y="3431446"/>
                <a:ext cx="179120" cy="175834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55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4"/>
          <p:cNvSpPr txBox="1">
            <a:spLocks/>
          </p:cNvSpPr>
          <p:nvPr/>
        </p:nvSpPr>
        <p:spPr bwMode="auto">
          <a:xfrm>
            <a:off x="854678" y="488651"/>
            <a:ext cx="7737779" cy="4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/>
                </a:solidFill>
                <a:ea typeface="+mj-ea"/>
                <a:cs typeface="+mj-cs"/>
              </a:rPr>
              <a:t>Escolha do método construtivo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3784" y="1567040"/>
            <a:ext cx="98414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	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O </a:t>
            </a:r>
            <a:r>
              <a:rPr lang="pt-BR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Light </a:t>
            </a:r>
            <a:r>
              <a:rPr lang="pt-BR" i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Steel </a:t>
            </a:r>
            <a:r>
              <a:rPr lang="pt-BR" i="1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Framing</a:t>
            </a:r>
            <a:r>
              <a:rPr lang="pt-BR" i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é o sistema construtivo predominante em países desenvolvidos, como EUA, Japão, Canadá e Europa.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	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Na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América do sul, o Chile é o país mais desenvolvido neste aspecto, tendo o sistema LSF contribuído significativamente para a reconstrução do país após o grande terremoto de 2010.</a:t>
            </a:r>
          </a:p>
        </p:txBody>
      </p:sp>
      <p:sp>
        <p:nvSpPr>
          <p:cNvPr id="6" name="Espaço Reservado para Número de Slide 2"/>
          <p:cNvSpPr txBox="1">
            <a:spLocks/>
          </p:cNvSpPr>
          <p:nvPr/>
        </p:nvSpPr>
        <p:spPr bwMode="auto">
          <a:xfrm>
            <a:off x="10349832" y="5471269"/>
            <a:ext cx="700600" cy="24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accent4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BFEE82-4DB0-40CF-86E6-A3F9F11077C9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7" name="Picture 2" descr="C:\Users\daniloandrade\Desktop\canada\Fotos Canada - fevereiro 2012\#DANILO\01 - STEEL FRAME\DSC07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122" y="4362072"/>
            <a:ext cx="2451384" cy="183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alexandrek\Desktop\FOTOS OBRAS FRAMECAD\India industrial office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067" y="4348930"/>
            <a:ext cx="2569259" cy="183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alexandrek\Desktop\FOTOS OBRAS FRAMECAD\MC Industries 3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8249" y="4338120"/>
            <a:ext cx="2543789" cy="18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134904" y="6193295"/>
            <a:ext cx="812033" cy="370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pt-BR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z="1400" i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Canadá</a:t>
            </a:r>
            <a:endParaRPr lang="en-US" sz="1400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132453" y="6196329"/>
            <a:ext cx="812033" cy="370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pt-BR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z="14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endParaRPr lang="en-US" sz="1400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952280" y="6196329"/>
            <a:ext cx="812033" cy="370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pt-BR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z="1400" i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Índia</a:t>
            </a:r>
            <a:endParaRPr lang="en-US" sz="1400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9799534" y="6196329"/>
            <a:ext cx="812033" cy="370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pt-BR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z="14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EUA</a:t>
            </a:r>
            <a:endParaRPr lang="en-US" sz="1400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C:\Users\alexandrek\Desktop\FOTOS OBRAS FRAMECAD\China residential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1092" y="4154241"/>
            <a:ext cx="2749348" cy="203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08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4"/>
          <p:cNvSpPr txBox="1">
            <a:spLocks/>
          </p:cNvSpPr>
          <p:nvPr/>
        </p:nvSpPr>
        <p:spPr bwMode="auto">
          <a:xfrm>
            <a:off x="854678" y="488651"/>
            <a:ext cx="7737779" cy="4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/>
                </a:solidFill>
                <a:ea typeface="+mj-ea"/>
                <a:cs typeface="+mj-cs"/>
              </a:rPr>
              <a:t>Escolha do método construtivo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55181" y="1552406"/>
            <a:ext cx="9941571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t-BR" sz="2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	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A partir de 2000, começou a desenvolver normas nacionais (baseadas em normas internacionais) de padronização de perfis, proteção contra corrosão e cálculo estrutural para LSF, com apoio das siderúrgicas.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Hoje existem no Brasil aços estruturais adequados para fabricação de perfis dentro destas normas e diversas indústrias capazes de beneficiá-lo.</a:t>
            </a:r>
            <a:endParaRPr lang="pt-BR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063266" y="6097193"/>
            <a:ext cx="812033" cy="370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pt-BR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z="13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Brasília</a:t>
            </a:r>
            <a:endParaRPr lang="en-US" sz="1300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3142827" y="6118161"/>
            <a:ext cx="1028057" cy="370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pt-BR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z="13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São Paulo</a:t>
            </a:r>
            <a:endParaRPr lang="en-US" sz="1300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525967" y="6118161"/>
            <a:ext cx="1244081" cy="370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pt-BR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z="13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Nova Lima</a:t>
            </a:r>
            <a:endParaRPr lang="en-US" sz="1300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8011708" y="6118161"/>
            <a:ext cx="1224136" cy="370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pt-BR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z="13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Rio de Janeiro</a:t>
            </a:r>
            <a:endParaRPr lang="en-US" sz="1300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10192260" y="6118161"/>
            <a:ext cx="1440160" cy="370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pt-BR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z="13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Belo Horizonte</a:t>
            </a:r>
            <a:endParaRPr lang="en-US" sz="1300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6" descr="Divulgação: Brasgi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0" y="4437226"/>
            <a:ext cx="2189967" cy="15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7" descr="lsf14.jpg"/>
          <p:cNvPicPr>
            <a:picLocks noChangeAspect="1"/>
          </p:cNvPicPr>
          <p:nvPr/>
        </p:nvPicPr>
        <p:blipFill>
          <a:blip r:embed="rId3" cstate="print"/>
          <a:srcRect l="5513" r="7140" b="4996"/>
          <a:stretch>
            <a:fillRect/>
          </a:stretch>
        </p:blipFill>
        <p:spPr bwMode="auto">
          <a:xfrm>
            <a:off x="2871332" y="4468222"/>
            <a:ext cx="2083315" cy="151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rrowheads="1"/>
          </p:cNvPicPr>
          <p:nvPr/>
        </p:nvPicPr>
        <p:blipFill>
          <a:blip r:embed="rId4" cstate="print"/>
          <a:srcRect l="3577" r="5807"/>
          <a:stretch>
            <a:fillRect/>
          </a:stretch>
        </p:blipFill>
        <p:spPr bwMode="auto">
          <a:xfrm>
            <a:off x="5222674" y="4468222"/>
            <a:ext cx="2043509" cy="1535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5834" y="4468222"/>
            <a:ext cx="2055882" cy="151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45868" y="4492693"/>
            <a:ext cx="2163941" cy="151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710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4"/>
          <p:cNvSpPr txBox="1">
            <a:spLocks/>
          </p:cNvSpPr>
          <p:nvPr/>
        </p:nvSpPr>
        <p:spPr bwMode="auto">
          <a:xfrm>
            <a:off x="854678" y="488651"/>
            <a:ext cx="7737779" cy="4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/>
                </a:solidFill>
                <a:ea typeface="+mj-ea"/>
                <a:cs typeface="+mj-cs"/>
              </a:rPr>
              <a:t>A metodologia construtiva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78" y="1821691"/>
            <a:ext cx="9271523" cy="48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5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4"/>
          <p:cNvSpPr txBox="1">
            <a:spLocks/>
          </p:cNvSpPr>
          <p:nvPr/>
        </p:nvSpPr>
        <p:spPr bwMode="auto">
          <a:xfrm>
            <a:off x="854678" y="488651"/>
            <a:ext cx="7737779" cy="4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/>
                </a:solidFill>
                <a:ea typeface="+mj-ea"/>
                <a:cs typeface="+mj-cs"/>
              </a:rPr>
              <a:t>A metodologia construtiva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78" y="1758926"/>
            <a:ext cx="9324644" cy="46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4"/>
          <p:cNvSpPr txBox="1">
            <a:spLocks/>
          </p:cNvSpPr>
          <p:nvPr/>
        </p:nvSpPr>
        <p:spPr bwMode="auto">
          <a:xfrm>
            <a:off x="854678" y="488651"/>
            <a:ext cx="7737779" cy="4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/>
                </a:solidFill>
                <a:ea typeface="+mj-ea"/>
                <a:cs typeface="+mj-cs"/>
              </a:rPr>
              <a:t>Entrega em tempo recorde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132" name="Gráfico 1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653554"/>
              </p:ext>
            </p:extLst>
          </p:nvPr>
        </p:nvGraphicFramePr>
        <p:xfrm>
          <a:off x="1829971" y="4764138"/>
          <a:ext cx="7596167" cy="1860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" name="ago-13"/>
          <p:cNvSpPr/>
          <p:nvPr/>
        </p:nvSpPr>
        <p:spPr>
          <a:xfrm>
            <a:off x="884697" y="1789122"/>
            <a:ext cx="720080" cy="47560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 sz="667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SET-13"/>
          <p:cNvSpPr/>
          <p:nvPr/>
        </p:nvSpPr>
        <p:spPr>
          <a:xfrm>
            <a:off x="1609680" y="1789122"/>
            <a:ext cx="720080" cy="47560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 sz="667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OUT-13"/>
          <p:cNvSpPr/>
          <p:nvPr/>
        </p:nvSpPr>
        <p:spPr>
          <a:xfrm>
            <a:off x="2334664" y="1789122"/>
            <a:ext cx="720080" cy="47560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 sz="667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NOV-13"/>
          <p:cNvSpPr/>
          <p:nvPr/>
        </p:nvSpPr>
        <p:spPr>
          <a:xfrm>
            <a:off x="3059647" y="1789122"/>
            <a:ext cx="720080" cy="47560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 sz="667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DEZ-13"/>
          <p:cNvSpPr/>
          <p:nvPr/>
        </p:nvSpPr>
        <p:spPr>
          <a:xfrm>
            <a:off x="3784630" y="1789122"/>
            <a:ext cx="720080" cy="47560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 sz="667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JAN-14"/>
          <p:cNvSpPr/>
          <p:nvPr/>
        </p:nvSpPr>
        <p:spPr>
          <a:xfrm>
            <a:off x="4509614" y="1789122"/>
            <a:ext cx="720080" cy="47560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 sz="667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FEV-14"/>
          <p:cNvSpPr/>
          <p:nvPr/>
        </p:nvSpPr>
        <p:spPr>
          <a:xfrm>
            <a:off x="5234597" y="1789122"/>
            <a:ext cx="720080" cy="47560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 sz="667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0" name="ABR-14"/>
          <p:cNvGrpSpPr/>
          <p:nvPr/>
        </p:nvGrpSpPr>
        <p:grpSpPr>
          <a:xfrm>
            <a:off x="5959580" y="1787920"/>
            <a:ext cx="2920000" cy="480303"/>
            <a:chOff x="6409990" y="746495"/>
            <a:chExt cx="3504000" cy="576364"/>
          </a:xfrm>
        </p:grpSpPr>
        <p:sp>
          <p:nvSpPr>
            <p:cNvPr id="141" name="Retângulo 140"/>
            <p:cNvSpPr/>
            <p:nvPr/>
          </p:nvSpPr>
          <p:spPr>
            <a:xfrm>
              <a:off x="6409990" y="752128"/>
              <a:ext cx="864096" cy="570731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Retângulo 141"/>
            <p:cNvSpPr/>
            <p:nvPr/>
          </p:nvSpPr>
          <p:spPr>
            <a:xfrm>
              <a:off x="7279970" y="752128"/>
              <a:ext cx="864096" cy="570731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" name="Retângulo 142"/>
            <p:cNvSpPr/>
            <p:nvPr/>
          </p:nvSpPr>
          <p:spPr>
            <a:xfrm>
              <a:off x="8149952" y="752128"/>
              <a:ext cx="864096" cy="570731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" name="Retângulo 143"/>
            <p:cNvSpPr/>
            <p:nvPr/>
          </p:nvSpPr>
          <p:spPr>
            <a:xfrm>
              <a:off x="9049894" y="746495"/>
              <a:ext cx="864096" cy="570731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5" name="MAI-14"/>
          <p:cNvSpPr/>
          <p:nvPr/>
        </p:nvSpPr>
        <p:spPr>
          <a:xfrm>
            <a:off x="8879580" y="1790544"/>
            <a:ext cx="720080" cy="475609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 sz="6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JUN-14"/>
          <p:cNvSpPr/>
          <p:nvPr/>
        </p:nvSpPr>
        <p:spPr>
          <a:xfrm>
            <a:off x="867549" y="2455139"/>
            <a:ext cx="720080" cy="475609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 sz="6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JUL-14"/>
          <p:cNvSpPr/>
          <p:nvPr/>
        </p:nvSpPr>
        <p:spPr>
          <a:xfrm>
            <a:off x="1592532" y="2455139"/>
            <a:ext cx="720080" cy="475609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 sz="6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AGO-14"/>
          <p:cNvSpPr/>
          <p:nvPr/>
        </p:nvSpPr>
        <p:spPr>
          <a:xfrm>
            <a:off x="2317515" y="2455139"/>
            <a:ext cx="720080" cy="475609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 sz="6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9" name="SET-14"/>
          <p:cNvGrpSpPr/>
          <p:nvPr/>
        </p:nvGrpSpPr>
        <p:grpSpPr>
          <a:xfrm>
            <a:off x="3042499" y="2455139"/>
            <a:ext cx="1445063" cy="475609"/>
            <a:chOff x="4670030" y="1435939"/>
            <a:chExt cx="1734076" cy="570731"/>
          </a:xfrm>
        </p:grpSpPr>
        <p:sp>
          <p:nvSpPr>
            <p:cNvPr id="150" name="Retângulo 149"/>
            <p:cNvSpPr/>
            <p:nvPr/>
          </p:nvSpPr>
          <p:spPr>
            <a:xfrm>
              <a:off x="4670030" y="1435939"/>
              <a:ext cx="864096" cy="570731"/>
            </a:xfrm>
            <a:prstGeom prst="rect">
              <a:avLst/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Retângulo 150"/>
            <p:cNvSpPr/>
            <p:nvPr/>
          </p:nvSpPr>
          <p:spPr>
            <a:xfrm>
              <a:off x="5540010" y="1435939"/>
              <a:ext cx="864096" cy="570731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2" name="OUT-14"/>
          <p:cNvGrpSpPr/>
          <p:nvPr/>
        </p:nvGrpSpPr>
        <p:grpSpPr>
          <a:xfrm>
            <a:off x="4492466" y="2455139"/>
            <a:ext cx="1445063" cy="475609"/>
            <a:chOff x="6409990" y="1435939"/>
            <a:chExt cx="1734076" cy="570731"/>
          </a:xfrm>
        </p:grpSpPr>
        <p:sp>
          <p:nvSpPr>
            <p:cNvPr id="153" name="Retângulo 152"/>
            <p:cNvSpPr/>
            <p:nvPr/>
          </p:nvSpPr>
          <p:spPr>
            <a:xfrm>
              <a:off x="6409990" y="1435939"/>
              <a:ext cx="864096" cy="570731"/>
            </a:xfrm>
            <a:prstGeom prst="rect">
              <a:avLst/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Retângulo 153"/>
            <p:cNvSpPr/>
            <p:nvPr/>
          </p:nvSpPr>
          <p:spPr>
            <a:xfrm>
              <a:off x="7279970" y="1435939"/>
              <a:ext cx="864096" cy="570731"/>
            </a:xfrm>
            <a:prstGeom prst="rect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5" name="NOV-14"/>
          <p:cNvGrpSpPr/>
          <p:nvPr/>
        </p:nvGrpSpPr>
        <p:grpSpPr>
          <a:xfrm>
            <a:off x="5954676" y="2453885"/>
            <a:ext cx="3624916" cy="486163"/>
            <a:chOff x="6404106" y="1434434"/>
            <a:chExt cx="4349899" cy="583395"/>
          </a:xfrm>
        </p:grpSpPr>
        <p:sp>
          <p:nvSpPr>
            <p:cNvPr id="156" name="Retângulo 155"/>
            <p:cNvSpPr/>
            <p:nvPr/>
          </p:nvSpPr>
          <p:spPr>
            <a:xfrm>
              <a:off x="6404106" y="1434434"/>
              <a:ext cx="864096" cy="570731"/>
            </a:xfrm>
            <a:prstGeom prst="rect">
              <a:avLst/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Retângulo 156"/>
            <p:cNvSpPr/>
            <p:nvPr/>
          </p:nvSpPr>
          <p:spPr>
            <a:xfrm>
              <a:off x="7279969" y="1447098"/>
              <a:ext cx="864096" cy="570731"/>
            </a:xfrm>
            <a:prstGeom prst="rect">
              <a:avLst/>
            </a:pr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Retângulo 157"/>
            <p:cNvSpPr/>
            <p:nvPr/>
          </p:nvSpPr>
          <p:spPr>
            <a:xfrm>
              <a:off x="8149949" y="1447098"/>
              <a:ext cx="864096" cy="570731"/>
            </a:xfrm>
            <a:prstGeom prst="rect">
              <a:avLst/>
            </a:prstGeom>
            <a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Retângulo 158"/>
            <p:cNvSpPr/>
            <p:nvPr/>
          </p:nvSpPr>
          <p:spPr>
            <a:xfrm>
              <a:off x="9019929" y="1447098"/>
              <a:ext cx="864096" cy="570731"/>
            </a:xfrm>
            <a:prstGeom prst="rect">
              <a:avLst/>
            </a:prstGeom>
            <a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Retângulo 159"/>
            <p:cNvSpPr/>
            <p:nvPr/>
          </p:nvSpPr>
          <p:spPr>
            <a:xfrm>
              <a:off x="9889909" y="1447098"/>
              <a:ext cx="864096" cy="570731"/>
            </a:xfrm>
            <a:prstGeom prst="rect">
              <a:avLst/>
            </a:prstGeom>
            <a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1" name="DEZ-14"/>
          <p:cNvSpPr/>
          <p:nvPr/>
        </p:nvSpPr>
        <p:spPr>
          <a:xfrm>
            <a:off x="849805" y="3158351"/>
            <a:ext cx="720080" cy="475609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 sz="6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JAN-15"/>
          <p:cNvSpPr/>
          <p:nvPr/>
        </p:nvSpPr>
        <p:spPr>
          <a:xfrm>
            <a:off x="1574789" y="3158351"/>
            <a:ext cx="720080" cy="475609"/>
          </a:xfrm>
          <a:prstGeom prst="rect">
            <a:avLst/>
          </a:prstGeom>
          <a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6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" name="FEV-15"/>
          <p:cNvSpPr/>
          <p:nvPr/>
        </p:nvSpPr>
        <p:spPr>
          <a:xfrm>
            <a:off x="2299772" y="3158351"/>
            <a:ext cx="720080" cy="475609"/>
          </a:xfrm>
          <a:prstGeom prst="rect">
            <a:avLst/>
          </a:prstGeom>
          <a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 sz="6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4" name="MAR-15"/>
          <p:cNvGrpSpPr/>
          <p:nvPr/>
        </p:nvGrpSpPr>
        <p:grpSpPr>
          <a:xfrm>
            <a:off x="3024756" y="3158351"/>
            <a:ext cx="2170048" cy="475609"/>
            <a:chOff x="6409990" y="2043550"/>
            <a:chExt cx="2604058" cy="570731"/>
          </a:xfrm>
        </p:grpSpPr>
        <p:sp>
          <p:nvSpPr>
            <p:cNvPr id="165" name="Retângulo 164"/>
            <p:cNvSpPr/>
            <p:nvPr/>
          </p:nvSpPr>
          <p:spPr>
            <a:xfrm>
              <a:off x="6409990" y="2043550"/>
              <a:ext cx="864096" cy="570731"/>
            </a:xfrm>
            <a:prstGeom prst="rect">
              <a:avLst/>
            </a:prstGeom>
            <a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Retângulo 165"/>
            <p:cNvSpPr/>
            <p:nvPr/>
          </p:nvSpPr>
          <p:spPr>
            <a:xfrm>
              <a:off x="7279970" y="2043550"/>
              <a:ext cx="864096" cy="570731"/>
            </a:xfrm>
            <a:prstGeom prst="rect">
              <a:avLst/>
            </a:prstGeom>
            <a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Retângulo 166"/>
            <p:cNvSpPr/>
            <p:nvPr/>
          </p:nvSpPr>
          <p:spPr>
            <a:xfrm>
              <a:off x="8149952" y="2043550"/>
              <a:ext cx="864096" cy="570731"/>
            </a:xfrm>
            <a:prstGeom prst="rect">
              <a:avLst/>
            </a:prstGeom>
            <a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8" name="ABR-15"/>
          <p:cNvSpPr/>
          <p:nvPr/>
        </p:nvSpPr>
        <p:spPr>
          <a:xfrm>
            <a:off x="5212546" y="3156072"/>
            <a:ext cx="720080" cy="475609"/>
          </a:xfrm>
          <a:prstGeom prst="rect">
            <a:avLst/>
          </a:prstGeom>
          <a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 sz="6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9" name="MAI-15"/>
          <p:cNvGrpSpPr/>
          <p:nvPr/>
        </p:nvGrpSpPr>
        <p:grpSpPr>
          <a:xfrm>
            <a:off x="5937530" y="3156072"/>
            <a:ext cx="1445063" cy="475609"/>
            <a:chOff x="1190110" y="2651161"/>
            <a:chExt cx="1734076" cy="570731"/>
          </a:xfrm>
        </p:grpSpPr>
        <p:sp>
          <p:nvSpPr>
            <p:cNvPr id="170" name="Retângulo 169"/>
            <p:cNvSpPr/>
            <p:nvPr/>
          </p:nvSpPr>
          <p:spPr>
            <a:xfrm>
              <a:off x="1190110" y="2651161"/>
              <a:ext cx="864096" cy="570731"/>
            </a:xfrm>
            <a:prstGeom prst="rect">
              <a:avLst/>
            </a:prstGeom>
            <a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1" name="Retângulo 170"/>
            <p:cNvSpPr/>
            <p:nvPr/>
          </p:nvSpPr>
          <p:spPr>
            <a:xfrm>
              <a:off x="2060090" y="2651161"/>
              <a:ext cx="864096" cy="570731"/>
            </a:xfrm>
            <a:prstGeom prst="rect">
              <a:avLst/>
            </a:prstGeom>
            <a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2" name="JUN-15"/>
          <p:cNvGrpSpPr/>
          <p:nvPr/>
        </p:nvGrpSpPr>
        <p:grpSpPr>
          <a:xfrm>
            <a:off x="7387496" y="3156072"/>
            <a:ext cx="2170047" cy="475609"/>
            <a:chOff x="2930070" y="2651161"/>
            <a:chExt cx="2604056" cy="570731"/>
          </a:xfrm>
        </p:grpSpPr>
        <p:sp>
          <p:nvSpPr>
            <p:cNvPr id="173" name="Retângulo 172"/>
            <p:cNvSpPr/>
            <p:nvPr/>
          </p:nvSpPr>
          <p:spPr>
            <a:xfrm>
              <a:off x="2930070" y="2651161"/>
              <a:ext cx="864096" cy="570731"/>
            </a:xfrm>
            <a:prstGeom prst="rect">
              <a:avLst/>
            </a:prstGeom>
            <a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" name="Retângulo 173"/>
            <p:cNvSpPr/>
            <p:nvPr/>
          </p:nvSpPr>
          <p:spPr>
            <a:xfrm>
              <a:off x="3800050" y="2651161"/>
              <a:ext cx="864096" cy="570731"/>
            </a:xfrm>
            <a:prstGeom prst="rect">
              <a:avLst/>
            </a:prstGeom>
            <a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" name="Retângulo 174"/>
            <p:cNvSpPr/>
            <p:nvPr/>
          </p:nvSpPr>
          <p:spPr>
            <a:xfrm>
              <a:off x="4670030" y="2651161"/>
              <a:ext cx="864096" cy="570731"/>
            </a:xfrm>
            <a:prstGeom prst="rect">
              <a:avLst/>
            </a:prstGeom>
            <a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6" name="JUL-15"/>
          <p:cNvGrpSpPr/>
          <p:nvPr/>
        </p:nvGrpSpPr>
        <p:grpSpPr>
          <a:xfrm>
            <a:off x="847353" y="3804660"/>
            <a:ext cx="1445063" cy="475609"/>
            <a:chOff x="5540010" y="2651161"/>
            <a:chExt cx="1734076" cy="570731"/>
          </a:xfrm>
        </p:grpSpPr>
        <p:sp>
          <p:nvSpPr>
            <p:cNvPr id="177" name="Retângulo 176"/>
            <p:cNvSpPr/>
            <p:nvPr/>
          </p:nvSpPr>
          <p:spPr>
            <a:xfrm>
              <a:off x="5540010" y="2651161"/>
              <a:ext cx="864096" cy="570731"/>
            </a:xfrm>
            <a:prstGeom prst="rect">
              <a:avLst/>
            </a:prstGeom>
            <a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8" name="Retângulo 177"/>
            <p:cNvSpPr/>
            <p:nvPr/>
          </p:nvSpPr>
          <p:spPr>
            <a:xfrm>
              <a:off x="6409990" y="2651161"/>
              <a:ext cx="864096" cy="570731"/>
            </a:xfrm>
            <a:prstGeom prst="rect">
              <a:avLst/>
            </a:prstGeom>
            <a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9" name="AGO-15"/>
          <p:cNvGrpSpPr/>
          <p:nvPr/>
        </p:nvGrpSpPr>
        <p:grpSpPr>
          <a:xfrm>
            <a:off x="2312776" y="3804660"/>
            <a:ext cx="2191934" cy="485874"/>
            <a:chOff x="2033825" y="2660843"/>
            <a:chExt cx="2630321" cy="583049"/>
          </a:xfrm>
        </p:grpSpPr>
        <p:sp>
          <p:nvSpPr>
            <p:cNvPr id="180" name="Retângulo 179"/>
            <p:cNvSpPr/>
            <p:nvPr/>
          </p:nvSpPr>
          <p:spPr>
            <a:xfrm>
              <a:off x="2033825" y="2660843"/>
              <a:ext cx="864096" cy="570731"/>
            </a:xfrm>
            <a:prstGeom prst="rect">
              <a:avLst/>
            </a:prstGeom>
            <a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1" name="Retângulo 180"/>
            <p:cNvSpPr/>
            <p:nvPr/>
          </p:nvSpPr>
          <p:spPr>
            <a:xfrm>
              <a:off x="2917344" y="2660843"/>
              <a:ext cx="864096" cy="570731"/>
            </a:xfrm>
            <a:prstGeom prst="rect">
              <a:avLst/>
            </a:prstGeom>
            <a:blipFill>
              <a:blip r:embed="rId4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2" name="Retângulo 181"/>
            <p:cNvSpPr/>
            <p:nvPr/>
          </p:nvSpPr>
          <p:spPr>
            <a:xfrm>
              <a:off x="3800050" y="2673161"/>
              <a:ext cx="864096" cy="570731"/>
            </a:xfrm>
            <a:prstGeom prst="rect">
              <a:avLst/>
            </a:prstGeom>
            <a:blipFill>
              <a:blip r:embed="rId4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3" name="SET-15"/>
          <p:cNvGrpSpPr/>
          <p:nvPr/>
        </p:nvGrpSpPr>
        <p:grpSpPr>
          <a:xfrm>
            <a:off x="4543032" y="3805480"/>
            <a:ext cx="1445063" cy="475609"/>
            <a:chOff x="1190110" y="3258772"/>
            <a:chExt cx="1734076" cy="570731"/>
          </a:xfrm>
        </p:grpSpPr>
        <p:sp>
          <p:nvSpPr>
            <p:cNvPr id="184" name="Retângulo 183"/>
            <p:cNvSpPr/>
            <p:nvPr/>
          </p:nvSpPr>
          <p:spPr>
            <a:xfrm>
              <a:off x="1190110" y="3258772"/>
              <a:ext cx="864096" cy="570731"/>
            </a:xfrm>
            <a:prstGeom prst="rect">
              <a:avLst/>
            </a:prstGeom>
            <a:blipFill>
              <a:blip r:embed="rId4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" name="Retângulo 184"/>
            <p:cNvSpPr/>
            <p:nvPr/>
          </p:nvSpPr>
          <p:spPr>
            <a:xfrm>
              <a:off x="2060090" y="3258772"/>
              <a:ext cx="864096" cy="570731"/>
            </a:xfrm>
            <a:prstGeom prst="rect">
              <a:avLst/>
            </a:prstGeom>
            <a:blipFill>
              <a:blip r:embed="rId4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6" name="OUT-15"/>
          <p:cNvGrpSpPr/>
          <p:nvPr/>
        </p:nvGrpSpPr>
        <p:grpSpPr>
          <a:xfrm>
            <a:off x="6003651" y="3804144"/>
            <a:ext cx="2161645" cy="476124"/>
            <a:chOff x="6462875" y="2505234"/>
            <a:chExt cx="2593974" cy="571349"/>
          </a:xfrm>
        </p:grpSpPr>
        <p:sp>
          <p:nvSpPr>
            <p:cNvPr id="187" name="Retângulo 186"/>
            <p:cNvSpPr/>
            <p:nvPr/>
          </p:nvSpPr>
          <p:spPr>
            <a:xfrm>
              <a:off x="6462875" y="2505852"/>
              <a:ext cx="864096" cy="570731"/>
            </a:xfrm>
            <a:prstGeom prst="rect">
              <a:avLst/>
            </a:prstGeom>
            <a:blipFill>
              <a:blip r:embed="rId4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8" name="Retângulo 187"/>
            <p:cNvSpPr/>
            <p:nvPr/>
          </p:nvSpPr>
          <p:spPr>
            <a:xfrm>
              <a:off x="7322772" y="2505234"/>
              <a:ext cx="864096" cy="570731"/>
            </a:xfrm>
            <a:prstGeom prst="rect">
              <a:avLst/>
            </a:prstGeom>
            <a:blipFill>
              <a:blip r:embed="rId4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9" name="Retângulo 188"/>
            <p:cNvSpPr/>
            <p:nvPr/>
          </p:nvSpPr>
          <p:spPr>
            <a:xfrm>
              <a:off x="8192753" y="2505234"/>
              <a:ext cx="864096" cy="570731"/>
            </a:xfrm>
            <a:prstGeom prst="rect">
              <a:avLst/>
            </a:prstGeom>
            <a:blipFill>
              <a:blip r:embed="rId4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0" name="NOV-15"/>
          <p:cNvGrpSpPr/>
          <p:nvPr/>
        </p:nvGrpSpPr>
        <p:grpSpPr>
          <a:xfrm>
            <a:off x="8177353" y="3804150"/>
            <a:ext cx="1454162" cy="476045"/>
            <a:chOff x="9071315" y="2505234"/>
            <a:chExt cx="1744994" cy="571253"/>
          </a:xfrm>
        </p:grpSpPr>
        <p:sp>
          <p:nvSpPr>
            <p:cNvPr id="191" name="Retângulo 190"/>
            <p:cNvSpPr/>
            <p:nvPr/>
          </p:nvSpPr>
          <p:spPr>
            <a:xfrm>
              <a:off x="9071315" y="2505756"/>
              <a:ext cx="864096" cy="570731"/>
            </a:xfrm>
            <a:prstGeom prst="rect">
              <a:avLst/>
            </a:prstGeom>
            <a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2" name="Retângulo 191"/>
            <p:cNvSpPr/>
            <p:nvPr/>
          </p:nvSpPr>
          <p:spPr>
            <a:xfrm>
              <a:off x="9952213" y="2505234"/>
              <a:ext cx="864096" cy="570731"/>
            </a:xfrm>
            <a:prstGeom prst="rect">
              <a:avLst/>
            </a:prstGeom>
            <a:blipFill>
              <a:blip r:embed="rId4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3" name="Retângulo 192"/>
          <p:cNvSpPr/>
          <p:nvPr/>
        </p:nvSpPr>
        <p:spPr>
          <a:xfrm>
            <a:off x="795797" y="2291976"/>
            <a:ext cx="677738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Belmonte</a:t>
            </a:r>
          </a:p>
        </p:txBody>
      </p:sp>
      <p:sp>
        <p:nvSpPr>
          <p:cNvPr id="194" name="Retângulo 193"/>
          <p:cNvSpPr/>
          <p:nvPr/>
        </p:nvSpPr>
        <p:spPr>
          <a:xfrm>
            <a:off x="1510394" y="2306031"/>
            <a:ext cx="745480" cy="976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Minaslândia</a:t>
            </a:r>
          </a:p>
        </p:txBody>
      </p:sp>
      <p:sp>
        <p:nvSpPr>
          <p:cNvPr id="195" name="Retângulo 194"/>
          <p:cNvSpPr/>
          <p:nvPr/>
        </p:nvSpPr>
        <p:spPr>
          <a:xfrm>
            <a:off x="2292733" y="2291976"/>
            <a:ext cx="677738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Elos</a:t>
            </a:r>
          </a:p>
        </p:txBody>
      </p:sp>
      <p:sp>
        <p:nvSpPr>
          <p:cNvPr id="196" name="Retângulo 195"/>
          <p:cNvSpPr/>
          <p:nvPr/>
        </p:nvSpPr>
        <p:spPr>
          <a:xfrm>
            <a:off x="3007330" y="2291976"/>
            <a:ext cx="677738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Palmeiras</a:t>
            </a:r>
          </a:p>
        </p:txBody>
      </p:sp>
      <p:sp>
        <p:nvSpPr>
          <p:cNvPr id="197" name="Retângulo 196"/>
          <p:cNvSpPr/>
          <p:nvPr/>
        </p:nvSpPr>
        <p:spPr>
          <a:xfrm>
            <a:off x="3721927" y="2306031"/>
            <a:ext cx="952276" cy="976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S. </a:t>
            </a:r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João Batista</a:t>
            </a:r>
          </a:p>
        </p:txBody>
      </p:sp>
      <p:sp>
        <p:nvSpPr>
          <p:cNvPr id="198" name="Retângulo 197"/>
          <p:cNvSpPr/>
          <p:nvPr/>
        </p:nvSpPr>
        <p:spPr>
          <a:xfrm>
            <a:off x="4451665" y="2291976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Urca Confisco</a:t>
            </a:r>
          </a:p>
        </p:txBody>
      </p:sp>
      <p:sp>
        <p:nvSpPr>
          <p:cNvPr id="199" name="Retângulo 198"/>
          <p:cNvSpPr/>
          <p:nvPr/>
        </p:nvSpPr>
        <p:spPr>
          <a:xfrm>
            <a:off x="5178095" y="2291976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Jaqueline</a:t>
            </a:r>
          </a:p>
        </p:txBody>
      </p:sp>
      <p:sp>
        <p:nvSpPr>
          <p:cNvPr id="200" name="Retângulo 199"/>
          <p:cNvSpPr/>
          <p:nvPr/>
        </p:nvSpPr>
        <p:spPr>
          <a:xfrm>
            <a:off x="5913732" y="2291976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Solar Rubi</a:t>
            </a:r>
          </a:p>
        </p:txBody>
      </p:sp>
      <p:sp>
        <p:nvSpPr>
          <p:cNvPr id="201" name="Retângulo 200"/>
          <p:cNvSpPr/>
          <p:nvPr/>
        </p:nvSpPr>
        <p:spPr>
          <a:xfrm>
            <a:off x="6630955" y="2291976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Guarani</a:t>
            </a:r>
          </a:p>
        </p:txBody>
      </p:sp>
      <p:sp>
        <p:nvSpPr>
          <p:cNvPr id="202" name="Retângulo 201"/>
          <p:cNvSpPr/>
          <p:nvPr/>
        </p:nvSpPr>
        <p:spPr>
          <a:xfrm>
            <a:off x="7347542" y="2291976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Santa Cruz</a:t>
            </a:r>
          </a:p>
        </p:txBody>
      </p:sp>
      <p:sp>
        <p:nvSpPr>
          <p:cNvPr id="203" name="Retângulo 202"/>
          <p:cNvSpPr/>
          <p:nvPr/>
        </p:nvSpPr>
        <p:spPr>
          <a:xfrm>
            <a:off x="8103111" y="2291976"/>
            <a:ext cx="677738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Piratininga</a:t>
            </a:r>
          </a:p>
        </p:txBody>
      </p:sp>
      <p:sp>
        <p:nvSpPr>
          <p:cNvPr id="204" name="Retângulo 203"/>
          <p:cNvSpPr/>
          <p:nvPr/>
        </p:nvSpPr>
        <p:spPr>
          <a:xfrm>
            <a:off x="8831269" y="2320087"/>
            <a:ext cx="918989" cy="695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Santa Branca</a:t>
            </a:r>
          </a:p>
        </p:txBody>
      </p:sp>
      <p:sp>
        <p:nvSpPr>
          <p:cNvPr id="205" name="Retângulo 204"/>
          <p:cNvSpPr/>
          <p:nvPr/>
        </p:nvSpPr>
        <p:spPr>
          <a:xfrm>
            <a:off x="795602" y="2985432"/>
            <a:ext cx="72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A. </a:t>
            </a:r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Vera Cruz</a:t>
            </a:r>
          </a:p>
        </p:txBody>
      </p:sp>
      <p:sp>
        <p:nvSpPr>
          <p:cNvPr id="206" name="Retângulo 205"/>
          <p:cNvSpPr/>
          <p:nvPr/>
        </p:nvSpPr>
        <p:spPr>
          <a:xfrm>
            <a:off x="1531239" y="2985432"/>
            <a:ext cx="78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L. </a:t>
            </a:r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Monteiro</a:t>
            </a:r>
          </a:p>
        </p:txBody>
      </p:sp>
      <p:sp>
        <p:nvSpPr>
          <p:cNvPr id="207" name="Retângulo 206"/>
          <p:cNvSpPr/>
          <p:nvPr/>
        </p:nvSpPr>
        <p:spPr>
          <a:xfrm>
            <a:off x="2254812" y="2985432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Manacás</a:t>
            </a:r>
          </a:p>
        </p:txBody>
      </p:sp>
      <p:sp>
        <p:nvSpPr>
          <p:cNvPr id="208" name="Retângulo 207"/>
          <p:cNvSpPr/>
          <p:nvPr/>
        </p:nvSpPr>
        <p:spPr>
          <a:xfrm>
            <a:off x="2984550" y="2985432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Planalto</a:t>
            </a:r>
          </a:p>
        </p:txBody>
      </p:sp>
      <p:sp>
        <p:nvSpPr>
          <p:cNvPr id="209" name="Retângulo 208"/>
          <p:cNvSpPr/>
          <p:nvPr/>
        </p:nvSpPr>
        <p:spPr>
          <a:xfrm>
            <a:off x="3710980" y="2985432"/>
            <a:ext cx="839334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Cinquentenário</a:t>
            </a:r>
          </a:p>
        </p:txBody>
      </p:sp>
      <p:sp>
        <p:nvSpPr>
          <p:cNvPr id="210" name="Retângulo 209"/>
          <p:cNvSpPr/>
          <p:nvPr/>
        </p:nvSpPr>
        <p:spPr>
          <a:xfrm>
            <a:off x="4446617" y="2985432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Diamante</a:t>
            </a:r>
          </a:p>
        </p:txBody>
      </p:sp>
      <p:sp>
        <p:nvSpPr>
          <p:cNvPr id="211" name="Retângulo 210"/>
          <p:cNvSpPr/>
          <p:nvPr/>
        </p:nvSpPr>
        <p:spPr>
          <a:xfrm>
            <a:off x="5163840" y="2985432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Floramar</a:t>
            </a:r>
          </a:p>
        </p:txBody>
      </p:sp>
      <p:sp>
        <p:nvSpPr>
          <p:cNvPr id="212" name="Retângulo 211"/>
          <p:cNvSpPr/>
          <p:nvPr/>
        </p:nvSpPr>
        <p:spPr>
          <a:xfrm>
            <a:off x="5880427" y="2985432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Santa Rosa</a:t>
            </a:r>
          </a:p>
        </p:txBody>
      </p:sp>
      <p:sp>
        <p:nvSpPr>
          <p:cNvPr id="213" name="Retângulo 212"/>
          <p:cNvSpPr/>
          <p:nvPr/>
        </p:nvSpPr>
        <p:spPr>
          <a:xfrm>
            <a:off x="6636191" y="2985432"/>
            <a:ext cx="75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 Leblon</a:t>
            </a:r>
            <a:endParaRPr lang="pt-BR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7357630" y="2984083"/>
            <a:ext cx="957979" cy="1284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G. </a:t>
            </a:r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Freitas</a:t>
            </a:r>
          </a:p>
        </p:txBody>
      </p:sp>
      <p:sp>
        <p:nvSpPr>
          <p:cNvPr id="215" name="Retângulo 214"/>
          <p:cNvSpPr/>
          <p:nvPr/>
        </p:nvSpPr>
        <p:spPr>
          <a:xfrm>
            <a:off x="8103111" y="2985432"/>
            <a:ext cx="72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Maldonado</a:t>
            </a:r>
          </a:p>
        </p:txBody>
      </p:sp>
      <p:sp>
        <p:nvSpPr>
          <p:cNvPr id="216" name="Retângulo 215"/>
          <p:cNvSpPr/>
          <p:nvPr/>
        </p:nvSpPr>
        <p:spPr>
          <a:xfrm>
            <a:off x="8838748" y="2985432"/>
            <a:ext cx="78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 Vitória II</a:t>
            </a:r>
            <a:endParaRPr lang="pt-BR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7" name="Retângulo 216"/>
          <p:cNvSpPr/>
          <p:nvPr/>
        </p:nvSpPr>
        <p:spPr>
          <a:xfrm>
            <a:off x="777870" y="3661624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Serra Verde</a:t>
            </a:r>
          </a:p>
        </p:txBody>
      </p:sp>
      <p:sp>
        <p:nvSpPr>
          <p:cNvPr id="218" name="Retângulo 217"/>
          <p:cNvSpPr/>
          <p:nvPr/>
        </p:nvSpPr>
        <p:spPr>
          <a:xfrm>
            <a:off x="1507609" y="3661624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Maria Goretti</a:t>
            </a:r>
          </a:p>
        </p:txBody>
      </p:sp>
      <p:sp>
        <p:nvSpPr>
          <p:cNvPr id="219" name="Retângulo 218"/>
          <p:cNvSpPr/>
          <p:nvPr/>
        </p:nvSpPr>
        <p:spPr>
          <a:xfrm>
            <a:off x="2234039" y="3661624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Vitória</a:t>
            </a:r>
          </a:p>
        </p:txBody>
      </p:sp>
      <p:sp>
        <p:nvSpPr>
          <p:cNvPr id="220" name="Retângulo 219"/>
          <p:cNvSpPr/>
          <p:nvPr/>
        </p:nvSpPr>
        <p:spPr>
          <a:xfrm>
            <a:off x="2969675" y="3661624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Xodó Marize</a:t>
            </a:r>
          </a:p>
        </p:txBody>
      </p:sp>
      <p:sp>
        <p:nvSpPr>
          <p:cNvPr id="221" name="Retângulo 220"/>
          <p:cNvSpPr/>
          <p:nvPr/>
        </p:nvSpPr>
        <p:spPr>
          <a:xfrm>
            <a:off x="3686899" y="3661624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Camargos</a:t>
            </a:r>
          </a:p>
        </p:txBody>
      </p:sp>
      <p:sp>
        <p:nvSpPr>
          <p:cNvPr id="222" name="Retângulo 221"/>
          <p:cNvSpPr/>
          <p:nvPr/>
        </p:nvSpPr>
        <p:spPr>
          <a:xfrm>
            <a:off x="4403485" y="3661624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Mantiqueira</a:t>
            </a:r>
          </a:p>
        </p:txBody>
      </p:sp>
      <p:sp>
        <p:nvSpPr>
          <p:cNvPr id="223" name="Retângulo 222"/>
          <p:cNvSpPr/>
          <p:nvPr/>
        </p:nvSpPr>
        <p:spPr>
          <a:xfrm>
            <a:off x="5117271" y="3661624"/>
            <a:ext cx="677738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São Marcos</a:t>
            </a:r>
          </a:p>
        </p:txBody>
      </p:sp>
      <p:sp>
        <p:nvSpPr>
          <p:cNvPr id="224" name="Retângulo 223"/>
          <p:cNvSpPr/>
          <p:nvPr/>
        </p:nvSpPr>
        <p:spPr>
          <a:xfrm>
            <a:off x="5898339" y="3661624"/>
            <a:ext cx="84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B. </a:t>
            </a:r>
            <a:r>
              <a:rPr lang="pt-B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das Ind.</a:t>
            </a:r>
            <a:endParaRPr lang="pt-BR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5" name="Retângulo 224"/>
          <p:cNvSpPr/>
          <p:nvPr/>
        </p:nvSpPr>
        <p:spPr>
          <a:xfrm>
            <a:off x="6584191" y="3661624"/>
            <a:ext cx="72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Parque Real</a:t>
            </a:r>
          </a:p>
        </p:txBody>
      </p:sp>
      <p:sp>
        <p:nvSpPr>
          <p:cNvPr id="226" name="Retângulo 225"/>
          <p:cNvSpPr/>
          <p:nvPr/>
        </p:nvSpPr>
        <p:spPr>
          <a:xfrm>
            <a:off x="7319828" y="3661624"/>
            <a:ext cx="78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Ipiranga</a:t>
            </a:r>
          </a:p>
        </p:txBody>
      </p:sp>
      <p:sp>
        <p:nvSpPr>
          <p:cNvPr id="227" name="Retângulo 226"/>
          <p:cNvSpPr/>
          <p:nvPr/>
        </p:nvSpPr>
        <p:spPr>
          <a:xfrm>
            <a:off x="8043401" y="3661624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Lajedo</a:t>
            </a:r>
          </a:p>
        </p:txBody>
      </p:sp>
      <p:sp>
        <p:nvSpPr>
          <p:cNvPr id="228" name="Retângulo 227"/>
          <p:cNvSpPr/>
          <p:nvPr/>
        </p:nvSpPr>
        <p:spPr>
          <a:xfrm>
            <a:off x="8773139" y="3661624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P.P Lopes</a:t>
            </a:r>
          </a:p>
        </p:txBody>
      </p:sp>
      <p:sp>
        <p:nvSpPr>
          <p:cNvPr id="229" name="Retângulo 228"/>
          <p:cNvSpPr/>
          <p:nvPr/>
        </p:nvSpPr>
        <p:spPr>
          <a:xfrm>
            <a:off x="784476" y="4315880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Calafate</a:t>
            </a:r>
          </a:p>
        </p:txBody>
      </p:sp>
      <p:sp>
        <p:nvSpPr>
          <p:cNvPr id="230" name="Retângulo 229"/>
          <p:cNvSpPr/>
          <p:nvPr/>
        </p:nvSpPr>
        <p:spPr>
          <a:xfrm>
            <a:off x="1520113" y="4315880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Vila Maria</a:t>
            </a:r>
          </a:p>
        </p:txBody>
      </p:sp>
      <p:sp>
        <p:nvSpPr>
          <p:cNvPr id="231" name="Retângulo 230"/>
          <p:cNvSpPr/>
          <p:nvPr/>
        </p:nvSpPr>
        <p:spPr>
          <a:xfrm>
            <a:off x="2237336" y="4315880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Marfim</a:t>
            </a:r>
          </a:p>
        </p:txBody>
      </p:sp>
      <p:sp>
        <p:nvSpPr>
          <p:cNvPr id="232" name="Retângulo 231"/>
          <p:cNvSpPr/>
          <p:nvPr/>
        </p:nvSpPr>
        <p:spPr>
          <a:xfrm>
            <a:off x="2953923" y="4315880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Solimões</a:t>
            </a:r>
          </a:p>
        </p:txBody>
      </p:sp>
      <p:sp>
        <p:nvSpPr>
          <p:cNvPr id="233" name="Retângulo 232"/>
          <p:cNvSpPr/>
          <p:nvPr/>
        </p:nvSpPr>
        <p:spPr>
          <a:xfrm>
            <a:off x="3709995" y="4315716"/>
            <a:ext cx="677738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J. Vitória III</a:t>
            </a:r>
          </a:p>
        </p:txBody>
      </p:sp>
      <p:sp>
        <p:nvSpPr>
          <p:cNvPr id="234" name="Retângulo 233"/>
          <p:cNvSpPr/>
          <p:nvPr/>
        </p:nvSpPr>
        <p:spPr>
          <a:xfrm>
            <a:off x="4520218" y="4308200"/>
            <a:ext cx="677738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Itaipu</a:t>
            </a:r>
          </a:p>
        </p:txBody>
      </p:sp>
      <p:sp>
        <p:nvSpPr>
          <p:cNvPr id="235" name="Retângulo 234"/>
          <p:cNvSpPr/>
          <p:nvPr/>
        </p:nvSpPr>
        <p:spPr>
          <a:xfrm>
            <a:off x="5265697" y="4308200"/>
            <a:ext cx="93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Nova Iorque </a:t>
            </a:r>
          </a:p>
        </p:txBody>
      </p:sp>
      <p:sp>
        <p:nvSpPr>
          <p:cNvPr id="236" name="Retângulo 235"/>
          <p:cNvSpPr/>
          <p:nvPr/>
        </p:nvSpPr>
        <p:spPr>
          <a:xfrm>
            <a:off x="5932626" y="4316393"/>
            <a:ext cx="78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Sarandi</a:t>
            </a:r>
            <a:endParaRPr lang="pt-BR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7" name="Retângulo 236"/>
          <p:cNvSpPr/>
          <p:nvPr/>
        </p:nvSpPr>
        <p:spPr>
          <a:xfrm>
            <a:off x="6665158" y="4315716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Pompéia</a:t>
            </a:r>
            <a:endParaRPr lang="pt-BR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8" name="Retângulo 237"/>
          <p:cNvSpPr/>
          <p:nvPr/>
        </p:nvSpPr>
        <p:spPr>
          <a:xfrm>
            <a:off x="7394897" y="4315716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Lindéia</a:t>
            </a:r>
            <a:endParaRPr lang="pt-BR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9" name="Retângulo 238"/>
          <p:cNvSpPr/>
          <p:nvPr/>
        </p:nvSpPr>
        <p:spPr>
          <a:xfrm>
            <a:off x="8129625" y="4334780"/>
            <a:ext cx="81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Castelo </a:t>
            </a:r>
          </a:p>
        </p:txBody>
      </p:sp>
      <p:sp>
        <p:nvSpPr>
          <p:cNvPr id="240" name="Retângulo 239"/>
          <p:cNvSpPr/>
          <p:nvPr/>
        </p:nvSpPr>
        <p:spPr>
          <a:xfrm>
            <a:off x="8838748" y="4338926"/>
            <a:ext cx="930000" cy="1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Universitários</a:t>
            </a:r>
            <a:endParaRPr lang="pt-BR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44" name="Grupo 11"/>
          <p:cNvGrpSpPr/>
          <p:nvPr/>
        </p:nvGrpSpPr>
        <p:grpSpPr>
          <a:xfrm>
            <a:off x="757433" y="4446013"/>
            <a:ext cx="2330562" cy="827849"/>
            <a:chOff x="151174" y="3427361"/>
            <a:chExt cx="2330562" cy="827849"/>
          </a:xfrm>
        </p:grpSpPr>
        <p:sp>
          <p:nvSpPr>
            <p:cNvPr id="245" name="Retângulo 244"/>
            <p:cNvSpPr/>
            <p:nvPr/>
          </p:nvSpPr>
          <p:spPr>
            <a:xfrm>
              <a:off x="151174" y="4122147"/>
              <a:ext cx="810000" cy="12579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Califórnia</a:t>
              </a:r>
              <a:endPara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6" name="Retângulo 245"/>
            <p:cNvSpPr/>
            <p:nvPr/>
          </p:nvSpPr>
          <p:spPr>
            <a:xfrm>
              <a:off x="855060" y="4122147"/>
              <a:ext cx="990000" cy="12579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Eng. </a:t>
              </a:r>
              <a:r>
                <a:rPr lang="pt-BR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Nogueira</a:t>
              </a:r>
              <a:endPara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7" name="Retângulo 246"/>
            <p:cNvSpPr/>
            <p:nvPr/>
          </p:nvSpPr>
          <p:spPr>
            <a:xfrm>
              <a:off x="1728405" y="4129415"/>
              <a:ext cx="750000" cy="12579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Barreiro</a:t>
              </a:r>
              <a:endParaRPr 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48" name="Grupo 7"/>
            <p:cNvGrpSpPr/>
            <p:nvPr/>
          </p:nvGrpSpPr>
          <p:grpSpPr>
            <a:xfrm>
              <a:off x="166081" y="3427361"/>
              <a:ext cx="810529" cy="636250"/>
              <a:chOff x="-340336" y="4525506"/>
              <a:chExt cx="821060" cy="636250"/>
            </a:xfrm>
          </p:grpSpPr>
          <p:sp>
            <p:nvSpPr>
              <p:cNvPr id="255" name="Retângulo 254"/>
              <p:cNvSpPr/>
              <p:nvPr/>
            </p:nvSpPr>
            <p:spPr>
              <a:xfrm>
                <a:off x="-340336" y="4525506"/>
                <a:ext cx="821060" cy="63625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56" name="Imagem 255"/>
              <p:cNvPicPr>
                <a:picLocks noChangeAspect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24544" y="4557794"/>
                <a:ext cx="762233" cy="571674"/>
              </a:xfrm>
              <a:prstGeom prst="rect">
                <a:avLst/>
              </a:prstGeom>
            </p:spPr>
          </p:pic>
        </p:grpSp>
        <p:grpSp>
          <p:nvGrpSpPr>
            <p:cNvPr id="249" name="Grupo 9"/>
            <p:cNvGrpSpPr/>
            <p:nvPr/>
          </p:nvGrpSpPr>
          <p:grpSpPr>
            <a:xfrm>
              <a:off x="960528" y="3430550"/>
              <a:ext cx="767877" cy="633062"/>
              <a:chOff x="241289" y="4468362"/>
              <a:chExt cx="821060" cy="636250"/>
            </a:xfrm>
          </p:grpSpPr>
          <p:sp>
            <p:nvSpPr>
              <p:cNvPr id="253" name="Retângulo 252"/>
              <p:cNvSpPr/>
              <p:nvPr/>
            </p:nvSpPr>
            <p:spPr>
              <a:xfrm>
                <a:off x="241289" y="4468362"/>
                <a:ext cx="821060" cy="63625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54" name="Imagem 253"/>
              <p:cNvPicPr>
                <a:picLocks noChangeAspect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818" y="4502641"/>
                <a:ext cx="756923" cy="567692"/>
              </a:xfrm>
              <a:prstGeom prst="rect">
                <a:avLst/>
              </a:prstGeom>
            </p:spPr>
          </p:pic>
        </p:grpSp>
        <p:grpSp>
          <p:nvGrpSpPr>
            <p:cNvPr id="250" name="Grupo 10"/>
            <p:cNvGrpSpPr/>
            <p:nvPr/>
          </p:nvGrpSpPr>
          <p:grpSpPr>
            <a:xfrm>
              <a:off x="1731888" y="3434096"/>
              <a:ext cx="749848" cy="629515"/>
              <a:chOff x="323528" y="4314903"/>
              <a:chExt cx="821060" cy="636250"/>
            </a:xfrm>
          </p:grpSpPr>
          <p:sp>
            <p:nvSpPr>
              <p:cNvPr id="251" name="Retângulo 250"/>
              <p:cNvSpPr/>
              <p:nvPr/>
            </p:nvSpPr>
            <p:spPr>
              <a:xfrm>
                <a:off x="323528" y="4314903"/>
                <a:ext cx="821060" cy="63625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52" name="Imagem 251"/>
              <p:cNvPicPr>
                <a:picLocks noChangeAspect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122" y="4329151"/>
                <a:ext cx="787871" cy="59090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783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"/>
                                        <p:tgtEl>
                                          <p:spTgt spid="1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"/>
                                        <p:tgtEl>
                                          <p:spTgt spid="13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"/>
                                        <p:tgtEl>
                                          <p:spTgt spid="13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"/>
                                        <p:tgtEl>
                                          <p:spTgt spid="13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50"/>
                                        <p:tgtEl>
                                          <p:spTgt spid="13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"/>
                                        <p:tgtEl>
                                          <p:spTgt spid="13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50"/>
                                        <p:tgtEl>
                                          <p:spTgt spid="13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5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50"/>
                                        <p:tgtEl>
                                          <p:spTgt spid="13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50"/>
                                        <p:tgtEl>
                                          <p:spTgt spid="13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50"/>
                                        <p:tgtEl>
                                          <p:spTgt spid="13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5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50"/>
                                        <p:tgtEl>
                                          <p:spTgt spid="13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50"/>
                                        <p:tgtEl>
                                          <p:spTgt spid="13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1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3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50"/>
                                        <p:tgtEl>
                                          <p:spTgt spid="132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45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6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150"/>
                                        <p:tgtEl>
                                          <p:spTgt spid="132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75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900"/>
                            </p:stCondLst>
                            <p:childTnLst>
                              <p:par>
                                <p:cTn id="1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150"/>
                                        <p:tgtEl>
                                          <p:spTgt spid="132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5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200"/>
                            </p:stCondLst>
                            <p:childTnLst>
                              <p:par>
                                <p:cTn id="1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150"/>
                                        <p:tgtEl>
                                          <p:spTgt spid="132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35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500"/>
                            </p:stCondLst>
                            <p:childTnLst>
                              <p:par>
                                <p:cTn id="1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150"/>
                                        <p:tgtEl>
                                          <p:spTgt spid="132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65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8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50"/>
                                        <p:tgtEl>
                                          <p:spTgt spid="132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95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100"/>
                            </p:stCondLst>
                            <p:childTnLst>
                              <p:par>
                                <p:cTn id="2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150"/>
                                        <p:tgtEl>
                                          <p:spTgt spid="132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400"/>
                            </p:stCondLst>
                            <p:childTnLst>
                              <p:par>
                                <p:cTn id="2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150"/>
                                        <p:tgtEl>
                                          <p:spTgt spid="132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55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700"/>
                            </p:stCondLst>
                            <p:childTnLst>
                              <p:par>
                                <p:cTn id="2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150"/>
                                        <p:tgtEl>
                                          <p:spTgt spid="132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85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150"/>
                                        <p:tgtEl>
                                          <p:spTgt spid="132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150"/>
                            </p:stCondLst>
                            <p:childTnLst>
                              <p:par>
                                <p:cTn id="2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300"/>
                            </p:stCondLst>
                            <p:childTnLst>
                              <p:par>
                                <p:cTn id="2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150"/>
                                        <p:tgtEl>
                                          <p:spTgt spid="132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50"/>
                            </p:stCondLst>
                            <p:childTnLst>
                              <p:par>
                                <p:cTn id="2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6600"/>
                            </p:stCondLst>
                            <p:childTnLst>
                              <p:par>
                                <p:cTn id="2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150"/>
                                        <p:tgtEl>
                                          <p:spTgt spid="132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75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6900"/>
                            </p:stCondLst>
                            <p:childTnLst>
                              <p:par>
                                <p:cTn id="2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150"/>
                                        <p:tgtEl>
                                          <p:spTgt spid="132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05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7200"/>
                            </p:stCondLst>
                            <p:childTnLst>
                              <p:par>
                                <p:cTn id="3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150"/>
                                        <p:tgtEl>
                                          <p:spTgt spid="132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7350"/>
                            </p:stCondLst>
                            <p:childTnLst>
                              <p:par>
                                <p:cTn id="3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7500"/>
                            </p:stCondLst>
                            <p:childTnLst>
                              <p:par>
                                <p:cTn id="3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150"/>
                                        <p:tgtEl>
                                          <p:spTgt spid="132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7650"/>
                            </p:stCondLst>
                            <p:childTnLst>
                              <p:par>
                                <p:cTn id="3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7800"/>
                            </p:stCondLst>
                            <p:childTnLst>
                              <p:par>
                                <p:cTn id="3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150"/>
                                        <p:tgtEl>
                                          <p:spTgt spid="132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7950"/>
                            </p:stCondLst>
                            <p:childTnLst>
                              <p:par>
                                <p:cTn id="3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8100"/>
                            </p:stCondLst>
                            <p:childTnLst>
                              <p:par>
                                <p:cTn id="3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150"/>
                                        <p:tgtEl>
                                          <p:spTgt spid="132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250"/>
                            </p:stCondLst>
                            <p:childTnLst>
                              <p:par>
                                <p:cTn id="3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84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8650"/>
                            </p:stCondLst>
                            <p:childTnLst>
                              <p:par>
                                <p:cTn id="3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150"/>
                                        <p:tgtEl>
                                          <p:spTgt spid="132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2" grpId="0" uiExpand="1">
        <p:bldSub>
          <a:bldChart bld="category"/>
        </p:bldSub>
      </p:bldGraphic>
      <p:bldP spid="133" grpId="0" uiExpand="1" animBg="1"/>
      <p:bldP spid="134" grpId="0" uiExpand="1" animBg="1"/>
      <p:bldP spid="135" grpId="0" uiExpand="1" animBg="1"/>
      <p:bldP spid="136" grpId="0" uiExpand="1" animBg="1"/>
      <p:bldP spid="137" grpId="0" uiExpand="1" animBg="1"/>
      <p:bldP spid="138" grpId="0" uiExpand="1" animBg="1"/>
      <p:bldP spid="139" grpId="0" uiExpand="1" animBg="1"/>
      <p:bldP spid="145" grpId="0" uiExpand="1" animBg="1"/>
      <p:bldP spid="146" grpId="0" uiExpand="1" animBg="1"/>
      <p:bldP spid="147" grpId="0" uiExpand="1" animBg="1"/>
      <p:bldP spid="148" grpId="0" uiExpand="1" animBg="1"/>
      <p:bldP spid="161" grpId="0" uiExpand="1" animBg="1"/>
      <p:bldP spid="162" grpId="0" uiExpand="1" animBg="1"/>
      <p:bldP spid="163" grpId="0" uiExpand="1" animBg="1"/>
      <p:bldP spid="168" grpId="0" uiExpand="1" animBg="1"/>
      <p:bldP spid="193" grpId="0" uiExpand="1"/>
      <p:bldP spid="194" grpId="0" uiExpand="1"/>
      <p:bldP spid="195" grpId="0" uiExpand="1"/>
      <p:bldP spid="196" grpId="0" uiExpand="1"/>
      <p:bldP spid="197" grpId="0" uiExpand="1"/>
      <p:bldP spid="198" grpId="0" uiExpand="1"/>
      <p:bldP spid="199" grpId="0" uiExpand="1"/>
      <p:bldP spid="200" grpId="0" uiExpand="1"/>
      <p:bldP spid="201" grpId="0" uiExpand="1"/>
      <p:bldP spid="202" grpId="0" uiExpand="1"/>
      <p:bldP spid="203" grpId="0" uiExpand="1"/>
      <p:bldP spid="204" grpId="0" uiExpand="1"/>
      <p:bldP spid="205" grpId="0" uiExpand="1"/>
      <p:bldP spid="206" grpId="0" uiExpand="1"/>
      <p:bldP spid="207" grpId="0" uiExpand="1"/>
      <p:bldP spid="208" grpId="0" uiExpand="1"/>
      <p:bldP spid="209" grpId="0" uiExpand="1"/>
      <p:bldP spid="210" grpId="0" uiExpand="1"/>
      <p:bldP spid="211" grpId="0" uiExpand="1"/>
      <p:bldP spid="212" grpId="0" uiExpand="1"/>
      <p:bldP spid="213" grpId="0" uiExpand="1"/>
      <p:bldP spid="214" grpId="0" uiExpand="1"/>
      <p:bldP spid="215" grpId="0" uiExpand="1"/>
      <p:bldP spid="216" grpId="0" uiExpand="1"/>
      <p:bldP spid="217" grpId="0" uiExpand="1"/>
      <p:bldP spid="218" grpId="0" uiExpand="1"/>
      <p:bldP spid="219" grpId="0" uiExpand="1"/>
      <p:bldP spid="220" grpId="0" uiExpand="1"/>
      <p:bldP spid="221" grpId="0" uiExpand="1"/>
      <p:bldP spid="222" grpId="0" uiExpand="1"/>
      <p:bldP spid="223" grpId="0" uiExpand="1"/>
      <p:bldP spid="224" grpId="0" uiExpand="1"/>
      <p:bldP spid="225" grpId="0" uiExpand="1"/>
      <p:bldP spid="226" grpId="0" uiExpand="1"/>
      <p:bldP spid="227" grpId="0" uiExpand="1"/>
      <p:bldP spid="228" grpId="0" uiExpand="1"/>
      <p:bldP spid="229" grpId="0" uiExpand="1"/>
      <p:bldP spid="230" grpId="0" uiExpand="1"/>
      <p:bldP spid="231" grpId="0" uiExpand="1"/>
      <p:bldP spid="232" grpId="0" uiExpand="1"/>
      <p:bldP spid="233" grpId="0" uiExpand="1"/>
      <p:bldP spid="234" grpId="0" uiExpand="1"/>
      <p:bldP spid="235" grpId="0" uiExpand="1"/>
      <p:bldP spid="236" grpId="0" uiExpand="1"/>
      <p:bldP spid="237" grpId="0" uiExpand="1"/>
      <p:bldP spid="238" grpId="0" uiExpand="1"/>
      <p:bldP spid="239" grpId="0" uiExpand="1"/>
      <p:bldP spid="240" grpId="0" uiExpand="1"/>
    </p:bldLst>
  </p:timing>
</p:sld>
</file>

<file path=ppt/theme/theme1.xml><?xml version="1.0" encoding="utf-8"?>
<a:theme xmlns:a="http://schemas.openxmlformats.org/drawingml/2006/main" name="Office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607</Words>
  <Application>Microsoft Office PowerPoint</Application>
  <PresentationFormat>Personalizar</PresentationFormat>
  <Paragraphs>197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Microsoft YaHei</vt:lpstr>
      <vt:lpstr>ＭＳ Ｐゴシック</vt:lpstr>
      <vt:lpstr>Arial</vt:lpstr>
      <vt:lpstr>Calibri</vt:lpstr>
      <vt:lpstr>Tahoma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FUMEC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Design,two</dc:creator>
  <cp:lastModifiedBy>Inova BH</cp:lastModifiedBy>
  <cp:revision>302</cp:revision>
  <dcterms:created xsi:type="dcterms:W3CDTF">2013-10-21T13:35:34Z</dcterms:created>
  <dcterms:modified xsi:type="dcterms:W3CDTF">2016-10-16T13:51:18Z</dcterms:modified>
</cp:coreProperties>
</file>