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71" r:id="rId3"/>
    <p:sldId id="272" r:id="rId4"/>
    <p:sldId id="269" r:id="rId5"/>
    <p:sldId id="257" r:id="rId6"/>
    <p:sldId id="275" r:id="rId7"/>
    <p:sldId id="260" r:id="rId8"/>
    <p:sldId id="268" r:id="rId9"/>
    <p:sldId id="274" r:id="rId10"/>
    <p:sldId id="267" r:id="rId11"/>
    <p:sldId id="266" r:id="rId12"/>
    <p:sldId id="273" r:id="rId13"/>
    <p:sldId id="270" r:id="rId14"/>
    <p:sldId id="262" r:id="rId15"/>
    <p:sldId id="264" r:id="rId16"/>
    <p:sldId id="263" r:id="rId17"/>
    <p:sldId id="277" r:id="rId18"/>
    <p:sldId id="265" r:id="rId19"/>
    <p:sldId id="276" r:id="rId20"/>
    <p:sldId id="25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C5C5"/>
    <a:srgbClr val="00A249"/>
    <a:srgbClr val="CCCC00"/>
    <a:srgbClr val="00A44A"/>
    <a:srgbClr val="00A84C"/>
    <a:srgbClr val="009A46"/>
    <a:srgbClr val="009644"/>
    <a:srgbClr val="009E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DFDC-4A9C-4A67-9E04-9589878E6786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DBF3-88E7-401E-B58D-33EBFBB1F8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074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07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945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001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738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84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511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7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710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38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43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042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8BBF-79ED-4F43-BE3D-A475424A1C5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84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cma@pbh.gov.br" TargetMode="External"/><Relationship Id="rId2" Type="http://schemas.openxmlformats.org/officeDocument/2006/relationships/hyperlink" Target="https://maps.google.com/?q=rua+Joana+D%E2%80%99Arc,+190&amp;entry=gmail&amp;source=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cma@pbh.gov.b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71800" y="1484784"/>
            <a:ext cx="3816424" cy="3240360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fpmzb_branca_horiz - fundo 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347" y="4005421"/>
            <a:ext cx="5035306" cy="151181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86292" y="5374957"/>
            <a:ext cx="3771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Diretoria de Gestão e Educação Ambiental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Gerência de Educação Ambiental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8340" y="188640"/>
            <a:ext cx="80073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Oficina de Plantar</a:t>
            </a:r>
          </a:p>
          <a:p>
            <a:pPr algn="ctr"/>
            <a:r>
              <a:rPr lang="pt-BR" sz="36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pt-BR" sz="36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Escolas nos Parques de BH</a:t>
            </a:r>
            <a:endParaRPr lang="pt-BR" sz="3600" b="1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oficina plan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62" y="2204864"/>
            <a:ext cx="21119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Parque Ecológico da Pampulha.jpg"/>
          <p:cNvPicPr>
            <a:picLocks noChangeAspect="1"/>
          </p:cNvPicPr>
          <p:nvPr/>
        </p:nvPicPr>
        <p:blipFill>
          <a:blip r:embed="rId5" cstate="print"/>
          <a:srcRect l="1512" t="4340" r="3800" b="4514"/>
          <a:stretch>
            <a:fillRect/>
          </a:stretch>
        </p:blipFill>
        <p:spPr>
          <a:xfrm>
            <a:off x="3163161" y="2276872"/>
            <a:ext cx="25922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PARQUE MUNICIPAL AMÉRICO RENNÉ GIANNET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9376" y="2204864"/>
            <a:ext cx="24830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57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i="1" u="sng" dirty="0"/>
              <a:t>Informações gerais para a o dia da visita da </a:t>
            </a:r>
            <a:r>
              <a:rPr lang="pt-BR" sz="1800" b="1" i="1" u="sng" dirty="0" smtClean="0"/>
              <a:t>escola</a:t>
            </a:r>
          </a:p>
          <a:p>
            <a:pPr marL="0" indent="0">
              <a:buNone/>
            </a:pPr>
            <a:endParaRPr lang="pt-BR" sz="1800" dirty="0"/>
          </a:p>
          <a:p>
            <a:pPr lvl="0"/>
            <a:r>
              <a:rPr lang="pt-BR" sz="1800" dirty="0" smtClean="0"/>
              <a:t>Traga </a:t>
            </a:r>
            <a:r>
              <a:rPr lang="pt-BR" sz="1800" dirty="0"/>
              <a:t>boné, protetor solar e garrafinha para colocar água. Usar repelentes e sapatos confortáveis!</a:t>
            </a:r>
          </a:p>
          <a:p>
            <a:pPr marL="0" indent="0">
              <a:buNone/>
            </a:pPr>
            <a:r>
              <a:rPr lang="pt-BR" sz="1800" dirty="0"/>
              <a:t>  </a:t>
            </a:r>
          </a:p>
          <a:p>
            <a:pPr lvl="0"/>
            <a:r>
              <a:rPr lang="pt-BR" sz="1800" dirty="0"/>
              <a:t>Não esquecer de trazer no dia da Oficina os </a:t>
            </a:r>
            <a:r>
              <a:rPr lang="pt-BR" sz="1800" b="1" u="sng" dirty="0"/>
              <a:t>vasos de garrafas pet ou de caixinhas de leite/suco</a:t>
            </a:r>
            <a:r>
              <a:rPr lang="pt-BR" sz="1800" dirty="0"/>
              <a:t>, que servirão para transportar as mudas plantadas;</a:t>
            </a:r>
          </a:p>
          <a:p>
            <a:endParaRPr lang="pt-BR" sz="1800" dirty="0"/>
          </a:p>
          <a:p>
            <a:pPr lvl="0"/>
            <a:r>
              <a:rPr lang="pt-BR" sz="1800" dirty="0"/>
              <a:t>A escola deverá </a:t>
            </a:r>
            <a:r>
              <a:rPr lang="pt-BR" sz="1800" dirty="0" err="1"/>
              <a:t>contactar</a:t>
            </a:r>
            <a:r>
              <a:rPr lang="pt-BR" sz="1800" dirty="0"/>
              <a:t> o parceiro para acertar demais detalhes da visita;</a:t>
            </a:r>
          </a:p>
          <a:p>
            <a:pPr>
              <a:buNone/>
            </a:pPr>
            <a:r>
              <a:rPr lang="pt-BR" sz="1800" dirty="0"/>
              <a:t> </a:t>
            </a:r>
          </a:p>
          <a:p>
            <a:pPr lvl="0"/>
            <a:r>
              <a:rPr lang="pt-BR" sz="1800" b="1" u="sng" dirty="0">
                <a:solidFill>
                  <a:srgbClr val="FF0000"/>
                </a:solidFill>
              </a:rPr>
              <a:t>É obrigatória a apresentação do cartão de vacina na Portaria da </a:t>
            </a:r>
            <a:r>
              <a:rPr lang="pt-BR" sz="1800" b="1" u="sng" dirty="0" err="1" smtClean="0">
                <a:solidFill>
                  <a:srgbClr val="FF0000"/>
                </a:solidFill>
              </a:rPr>
              <a:t>Zoobotânica</a:t>
            </a:r>
            <a:r>
              <a:rPr lang="pt-BR" sz="1800" b="1" u="sng" dirty="0" smtClean="0">
                <a:solidFill>
                  <a:srgbClr val="FF0000"/>
                </a:solidFill>
              </a:rPr>
              <a:t>.</a:t>
            </a:r>
            <a:endParaRPr lang="pt-BR" sz="1800" b="1" u="sng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spc="-100" dirty="0">
                <a:solidFill>
                  <a:srgbClr val="00A44A"/>
                </a:solidFill>
                <a:latin typeface="Arial" pitchFamily="34" charset="0"/>
                <a:ea typeface="+mj-ea"/>
              </a:rPr>
              <a:t>Oficina de Plantar</a:t>
            </a:r>
          </a:p>
        </p:txBody>
      </p:sp>
    </p:spTree>
    <p:extLst>
      <p:ext uri="{BB962C8B-B14F-4D97-AF65-F5344CB8AC3E}">
        <p14:creationId xmlns:p14="http://schemas.microsoft.com/office/powerpoint/2010/main" xmlns="" val="512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57200" y="1412776"/>
            <a:ext cx="8363272" cy="471338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escola deverá elaborar um </a:t>
            </a:r>
            <a:r>
              <a:rPr lang="pt-BR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ofício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endereçado à Gerência de Educação Ambiental da FPMZB, devidamente assinado pelo diretor ou coordenador do Programa </a:t>
            </a:r>
            <a:r>
              <a:rPr lang="pt-B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EcoEscola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constando o nome de todos os alunos, professor, monitor, motorista e outros funcionários que participarão da visita à </a:t>
            </a:r>
            <a:r>
              <a:rPr lang="pt-B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Zoobotânica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Deverá ser anexada a este ofício a </a:t>
            </a:r>
            <a:r>
              <a:rPr lang="pt-BR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cópia de duas partes do cartão de vacina 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(página inicial de identificação da pessoa e a parte que comprove </a:t>
            </a:r>
            <a:r>
              <a:rPr lang="pt-BR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imunização contra febre amarela há pelo menos 10 dias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de todas as pessoas envolvidas</a:t>
            </a:r>
            <a:r>
              <a:rPr lang="pt-B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Esses documentos deverão ser entregues na Portaria do Bairro Serrano no dia da visita</a:t>
            </a:r>
            <a:r>
              <a:rPr lang="pt-B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dia da visita os </a:t>
            </a:r>
            <a:r>
              <a:rPr lang="pt-B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porteiros </a:t>
            </a: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irão conferir se o número de alunos presentes no ônibus corresponde ao documento elaborado pela escola</a:t>
            </a:r>
            <a:r>
              <a:rPr lang="pt-B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 ressaltar que não será autorizada a entrada na falta do documento ou pessoas, cujo nome não constar na listagem.</a:t>
            </a:r>
          </a:p>
        </p:txBody>
      </p:sp>
    </p:spTree>
    <p:extLst>
      <p:ext uri="{BB962C8B-B14F-4D97-AF65-F5344CB8AC3E}">
        <p14:creationId xmlns:p14="http://schemas.microsoft.com/office/powerpoint/2010/main" xmlns="" val="4442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A249"/>
                </a:solidFill>
              </a:rPr>
              <a:t>Parques </a:t>
            </a:r>
            <a:endParaRPr lang="pt-BR" dirty="0">
              <a:solidFill>
                <a:srgbClr val="00A2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  <p:pic>
        <p:nvPicPr>
          <p:cNvPr id="12" name="Imagem 11" descr="Parque Ecológico da Pampu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143599" cy="129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51520" y="307070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Ecológico da Pampulha</a:t>
            </a:r>
            <a:endParaRPr lang="pt-BR" dirty="0"/>
          </a:p>
        </p:txBody>
      </p:sp>
      <p:pic>
        <p:nvPicPr>
          <p:cNvPr id="14" name="Imagem 13" descr="PARQUE ECOLÓGICO PRIMEIRO DE MAIO.jpg"/>
          <p:cNvPicPr>
            <a:picLocks noChangeAspect="1"/>
          </p:cNvPicPr>
          <p:nvPr/>
        </p:nvPicPr>
        <p:blipFill>
          <a:blip r:embed="rId3" cstate="print"/>
          <a:srcRect b="26023"/>
          <a:stretch>
            <a:fillRect/>
          </a:stretch>
        </p:blipFill>
        <p:spPr>
          <a:xfrm>
            <a:off x="2660175" y="1628800"/>
            <a:ext cx="1742703" cy="128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2483768" y="29986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Ecológico </a:t>
            </a:r>
            <a:r>
              <a:rPr lang="pt-BR" dirty="0" smtClean="0"/>
              <a:t>P</a:t>
            </a:r>
            <a:r>
              <a:rPr lang="pt-BR" dirty="0" smtClean="0"/>
              <a:t>rimeiro de Maio</a:t>
            </a:r>
            <a:endParaRPr lang="pt-BR" dirty="0"/>
          </a:p>
        </p:txBody>
      </p:sp>
      <p:pic>
        <p:nvPicPr>
          <p:cNvPr id="16" name="Imagem 15" descr="PARQUE MUNICIPAL AMÉRICO RENNÉ GIANNET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934" y="1628800"/>
            <a:ext cx="194326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4283968" y="29969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Municipal Américo </a:t>
            </a:r>
            <a:r>
              <a:rPr lang="pt-BR" dirty="0" err="1" smtClean="0"/>
              <a:t>Renné</a:t>
            </a:r>
            <a:r>
              <a:rPr lang="pt-BR" dirty="0" smtClean="0"/>
              <a:t> </a:t>
            </a:r>
            <a:r>
              <a:rPr lang="pt-BR" dirty="0" err="1" smtClean="0"/>
              <a:t>Giannetti</a:t>
            </a:r>
            <a:endParaRPr lang="pt-BR" dirty="0"/>
          </a:p>
        </p:txBody>
      </p:sp>
      <p:pic>
        <p:nvPicPr>
          <p:cNvPr id="18" name="Imagem 17" descr="PARQUE MUNICIPAL FAZENDA LAGOA DO NADO.jpg"/>
          <p:cNvPicPr>
            <a:picLocks noChangeAspect="1"/>
          </p:cNvPicPr>
          <p:nvPr/>
        </p:nvPicPr>
        <p:blipFill>
          <a:blip r:embed="rId5" cstate="print"/>
          <a:srcRect b="51500"/>
          <a:stretch>
            <a:fillRect/>
          </a:stretch>
        </p:blipFill>
        <p:spPr>
          <a:xfrm>
            <a:off x="3348236" y="3877399"/>
            <a:ext cx="237552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3275856" y="517354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Municipal Fazenda Lagoa Do Nado</a:t>
            </a:r>
            <a:endParaRPr lang="pt-BR" dirty="0"/>
          </a:p>
        </p:txBody>
      </p:sp>
      <p:pic>
        <p:nvPicPr>
          <p:cNvPr id="20" name="Imagem 19" descr="PARQUE MUNICIPAL JACQUES COUSTEAU.jpg"/>
          <p:cNvPicPr>
            <a:picLocks noChangeAspect="1"/>
          </p:cNvPicPr>
          <p:nvPr/>
        </p:nvPicPr>
        <p:blipFill>
          <a:blip r:embed="rId6" cstate="print"/>
          <a:srcRect l="3555" r="4012" b="5263"/>
          <a:stretch>
            <a:fillRect/>
          </a:stretch>
        </p:blipFill>
        <p:spPr>
          <a:xfrm>
            <a:off x="6876256" y="1628800"/>
            <a:ext cx="187220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6876255" y="29969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Municipal Jacques Cousteau</a:t>
            </a:r>
            <a:endParaRPr lang="pt-BR" dirty="0"/>
          </a:p>
        </p:txBody>
      </p:sp>
      <p:pic>
        <p:nvPicPr>
          <p:cNvPr id="22" name="Imagem 21" descr="PARQUE MUNICIPAL URSULINA DE ANDRADE MELLO.jpg"/>
          <p:cNvPicPr>
            <a:picLocks noChangeAspect="1"/>
          </p:cNvPicPr>
          <p:nvPr/>
        </p:nvPicPr>
        <p:blipFill>
          <a:blip r:embed="rId7" cstate="print"/>
          <a:srcRect l="3939" t="1335" r="2453" b="3547"/>
          <a:stretch>
            <a:fillRect/>
          </a:stretch>
        </p:blipFill>
        <p:spPr>
          <a:xfrm>
            <a:off x="1331640" y="3861048"/>
            <a:ext cx="1728192" cy="117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ixaDeTexto 22"/>
          <p:cNvSpPr txBox="1"/>
          <p:nvPr/>
        </p:nvSpPr>
        <p:spPr>
          <a:xfrm>
            <a:off x="1259632" y="524555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Municipal </a:t>
            </a:r>
            <a:r>
              <a:rPr lang="pt-BR" dirty="0" err="1" smtClean="0"/>
              <a:t>Ursulina</a:t>
            </a:r>
            <a:r>
              <a:rPr lang="pt-BR" dirty="0" smtClean="0"/>
              <a:t> De Andrade Mello</a:t>
            </a:r>
            <a:endParaRPr lang="pt-BR" dirty="0"/>
          </a:p>
        </p:txBody>
      </p:sp>
      <p:pic>
        <p:nvPicPr>
          <p:cNvPr id="24" name="Imagem 23" descr="PARQUE NOSSA SENHORA DA PIEDA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864625"/>
            <a:ext cx="1800200" cy="120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aixaDeTexto 24"/>
          <p:cNvSpPr txBox="1"/>
          <p:nvPr/>
        </p:nvSpPr>
        <p:spPr>
          <a:xfrm>
            <a:off x="5796136" y="530652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Parque Nossa Senhora Da Piedade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268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Objetivo: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000" dirty="0"/>
              <a:t>Proporcionar aos alunos de escolas municipais de Belo Horizonte a oportunidade de conhecer os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parques municipais </a:t>
            </a:r>
            <a:r>
              <a:rPr lang="pt-BR" sz="2000" dirty="0"/>
              <a:t>da cidade sob um olhar voltado para os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 ambientais </a:t>
            </a:r>
            <a:r>
              <a:rPr lang="pt-BR" sz="2000" dirty="0"/>
              <a:t>que estas áreas verdes prestam para o município e seus cidadãos, despertando a consciência sobre a sua importância local, regional e global e o seu uso responsável destes espaços.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51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Serviços ambientais </a:t>
            </a:r>
            <a:r>
              <a:rPr lang="pt-BR" dirty="0" smtClean="0"/>
              <a:t>são </a:t>
            </a:r>
            <a:r>
              <a:rPr lang="pt-BR" dirty="0"/>
              <a:t>os serviços que a natureza fornece ao homem e que são indispensáveis à sua sobrevivência, estando associados à 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 de vida</a:t>
            </a:r>
            <a:r>
              <a:rPr lang="pt-BR" dirty="0"/>
              <a:t> e 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estar</a:t>
            </a:r>
            <a:r>
              <a:rPr lang="pt-BR" dirty="0"/>
              <a:t> da sociedade.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Alguns exemplos: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Controle </a:t>
            </a:r>
            <a:r>
              <a:rPr lang="pt-BR" dirty="0"/>
              <a:t>da </a:t>
            </a:r>
            <a:r>
              <a:rPr lang="pt-BR" dirty="0" smtClean="0"/>
              <a:t>erosão</a:t>
            </a:r>
          </a:p>
          <a:p>
            <a:r>
              <a:rPr lang="pt-BR" dirty="0" smtClean="0"/>
              <a:t>Polinização</a:t>
            </a:r>
            <a:r>
              <a:rPr lang="pt-BR" dirty="0"/>
              <a:t> </a:t>
            </a:r>
            <a:endParaRPr lang="pt-BR" dirty="0" smtClean="0"/>
          </a:p>
          <a:p>
            <a:r>
              <a:rPr lang="pt-BR" dirty="0" smtClean="0"/>
              <a:t>Dispersão de sementes</a:t>
            </a:r>
          </a:p>
          <a:p>
            <a:r>
              <a:rPr lang="pt-BR" dirty="0" smtClean="0"/>
              <a:t>Fertilização</a:t>
            </a:r>
            <a:r>
              <a:rPr lang="pt-BR" dirty="0"/>
              <a:t> do solo pelas fezes de </a:t>
            </a:r>
            <a:r>
              <a:rPr lang="pt-BR" dirty="0" smtClean="0"/>
              <a:t>animais</a:t>
            </a:r>
            <a:r>
              <a:rPr lang="pt-BR" dirty="0"/>
              <a:t> </a:t>
            </a:r>
            <a:endParaRPr lang="pt-BR" dirty="0" smtClean="0"/>
          </a:p>
          <a:p>
            <a:r>
              <a:rPr lang="pt-BR" dirty="0" smtClean="0"/>
              <a:t>Decomposição</a:t>
            </a:r>
            <a:r>
              <a:rPr lang="pt-BR" dirty="0"/>
              <a:t> de animais e plantas por </a:t>
            </a:r>
            <a:r>
              <a:rPr lang="pt-BR" dirty="0" smtClean="0"/>
              <a:t>microrganismos</a:t>
            </a:r>
          </a:p>
          <a:p>
            <a:r>
              <a:rPr lang="pt-BR" dirty="0" smtClean="0"/>
              <a:t>Regulação do clima e microclima</a:t>
            </a:r>
          </a:p>
          <a:p>
            <a:r>
              <a:rPr lang="pt-BR" dirty="0" smtClean="0"/>
              <a:t>Proteção de cursos d’água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9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/>
              <a:t>Objetivos específicos: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Ao </a:t>
            </a:r>
            <a:r>
              <a:rPr lang="pt-BR" dirty="0"/>
              <a:t>final da visita espera-se que os alunos sejam capazes de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Reconhecer </a:t>
            </a:r>
            <a:r>
              <a:rPr lang="pt-BR" dirty="0"/>
              <a:t>membros da fauna e flora nativas de Belo Horizonte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Compreender </a:t>
            </a:r>
            <a:r>
              <a:rPr lang="pt-BR" dirty="0"/>
              <a:t>algumas relações entre a fauna e a flora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Reconhecer </a:t>
            </a:r>
            <a:r>
              <a:rPr lang="pt-BR" dirty="0"/>
              <a:t>os parques como áreas não somente para o lazer, mas para a preservação da fauna, flora, solo e recursos hídricos e manutenção da qualidade ambiental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Perceber </a:t>
            </a:r>
            <a:r>
              <a:rPr lang="pt-BR" dirty="0"/>
              <a:t>a influência de áreas verdes no microclima da cidade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Enumerar serviços ambientais prestados à cidade e seus cidadãos pelos parques municipais através de sua flora, fauna, solo e recursos hídricos.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9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Trilhas</a:t>
            </a:r>
          </a:p>
          <a:p>
            <a:endParaRPr lang="pt-BR" dirty="0" smtClean="0"/>
          </a:p>
          <a:p>
            <a:r>
              <a:rPr lang="pt-BR" dirty="0" smtClean="0"/>
              <a:t>Jogos</a:t>
            </a:r>
          </a:p>
          <a:p>
            <a:endParaRPr lang="pt-BR" dirty="0" smtClean="0"/>
          </a:p>
          <a:p>
            <a:r>
              <a:rPr lang="pt-BR" dirty="0" smtClean="0"/>
              <a:t>Oficinas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Conteúdos a serem trabalhados durante as visitas</a:t>
            </a:r>
            <a:r>
              <a:rPr lang="pt-BR" b="1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Fauna </a:t>
            </a:r>
            <a:r>
              <a:rPr lang="pt-BR" dirty="0"/>
              <a:t>e flora presentes nos parques de Belo Horizonte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Relações </a:t>
            </a:r>
            <a:r>
              <a:rPr lang="pt-BR" dirty="0"/>
              <a:t>ecológicas entre a fauna e a flora presentes nos parques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Serviços </a:t>
            </a:r>
            <a:r>
              <a:rPr lang="pt-BR" dirty="0"/>
              <a:t>ambientais prestados pela flora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Serviços </a:t>
            </a:r>
            <a:r>
              <a:rPr lang="pt-BR" dirty="0"/>
              <a:t>ambientais prestados pela fauna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Os </a:t>
            </a:r>
            <a:r>
              <a:rPr lang="pt-BR" dirty="0"/>
              <a:t>solos e sua preservação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Recursos </a:t>
            </a:r>
            <a:r>
              <a:rPr lang="pt-BR" dirty="0"/>
              <a:t>hídricos e sua preservação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O </a:t>
            </a:r>
            <a:r>
              <a:rPr lang="pt-BR" dirty="0"/>
              <a:t>papel dos parques na preservação da flora, fauna, recursos hídricos e do solo e sua influência no microclima da cidade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Serviços ambientais que os parques prestam para a cidade e seus cidadãos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00A44A"/>
                </a:solidFill>
              </a:rPr>
              <a:t>Projeto Escolas nos Parques de BH</a:t>
            </a:r>
            <a:endParaRPr lang="pt-BR" sz="4000" dirty="0">
              <a:solidFill>
                <a:srgbClr val="00A44A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836712"/>
          <a:ext cx="4320480" cy="5112567"/>
        </p:xfrm>
        <a:graphic>
          <a:graphicData uri="http://schemas.openxmlformats.org/drawingml/2006/table">
            <a:tbl>
              <a:tblPr/>
              <a:tblGrid>
                <a:gridCol w="302854"/>
                <a:gridCol w="1044673"/>
                <a:gridCol w="1284575"/>
                <a:gridCol w="1688378"/>
              </a:tblGrid>
              <a:tr h="3098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latin typeface="Verdana"/>
                          <a:ea typeface="Times New Roman"/>
                          <a:cs typeface="Times New Roman"/>
                        </a:rPr>
                        <a:t>DATA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latin typeface="Verdana"/>
                          <a:ea typeface="Times New Roman"/>
                          <a:cs typeface="Times New Roman"/>
                        </a:rPr>
                        <a:t>Unidade da FPMZB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latin typeface="Verdana"/>
                          <a:ea typeface="Times New Roman"/>
                          <a:cs typeface="Times New Roman"/>
                        </a:rPr>
                        <a:t>Endereço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05/04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1</a:t>
                      </a:r>
                      <a:r>
                        <a:rPr lang="pt-BR" sz="700" b="0" baseline="30000">
                          <a:latin typeface="Verdana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 de Maio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 u="none" strike="noStrike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Rua Joana D’</a:t>
                      </a:r>
                      <a:r>
                        <a:rPr lang="pt-BR" sz="700" b="0" u="none" strike="noStrike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Arc</a:t>
                      </a:r>
                      <a:r>
                        <a:rPr lang="pt-BR" sz="700" b="0" u="none" strike="noStrike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190</a:t>
                      </a:r>
                      <a:r>
                        <a:rPr lang="pt-BR" sz="700" b="0" u="none" strike="noStrike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  <a:hlinkClick r:id="rId2"/>
                        </a:rPr>
                        <a:t> </a:t>
                      </a:r>
                      <a:r>
                        <a:rPr lang="pt-BR" sz="700" b="0" dirty="0">
                          <a:latin typeface="Verdana"/>
                          <a:ea typeface="Times New Roman"/>
                          <a:cs typeface="Times New Roman"/>
                        </a:rPr>
                        <a:t>– Bairro Primeiro de Maio</a:t>
                      </a:r>
                      <a:endParaRPr lang="pt-BR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12/04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Lagoa do Nado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Rua Desembargador Lincoln Prates, 240, Bairro Itapoã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19/04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Ecológico da Pampulha 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 Av. Otacílio Negrão de Lima, Portaria I, nº 6061 (Marco Zero)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26/04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Ursulina Andrade Mello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 Rua Dr. Sylvio Menicucci, 640, Bairro Castelo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03/05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Municipal Américo Renné Giannetti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 dirty="0">
                          <a:latin typeface="Verdana"/>
                          <a:ea typeface="Times New Roman"/>
                          <a:cs typeface="Times New Roman"/>
                        </a:rPr>
                        <a:t>Av. Afonso Pena, 1377 – Centro.</a:t>
                      </a:r>
                      <a:endParaRPr lang="pt-BR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10/05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Jacques Cousteau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Rua Augusto José dos Santos, 366, Bairro Betânia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17/05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Municipal Américo Renné Giannetti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Av. Afonso Pena, 1377 – Centro.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24/05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Nossa Senhora da Piedade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Rua Rubens de Souza Pimentel, 750, Bairro Aarão Reis</a:t>
                      </a:r>
                      <a:r>
                        <a:rPr lang="pt-BR" sz="700" b="1">
                          <a:solidFill>
                            <a:srgbClr val="7E7E7E"/>
                          </a:solidFill>
                          <a:latin typeface="Arial"/>
                          <a:ea typeface="Times New Roman"/>
                          <a:cs typeface="Arial"/>
                        </a:rPr>
                        <a:t>. 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14/06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Ecológico da Pampulha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 Av. Otacílio Negrão de Lima, Portaria I, nº 6061 (Marco Zero)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en-US" sz="700" b="0">
                          <a:latin typeface="Verdana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06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Jacques Cousteau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Rua Augusto José dos Santos, 366, Bairro Betânia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28/06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600" b="0">
                          <a:latin typeface="Verdana"/>
                          <a:ea typeface="Times New Roman"/>
                          <a:cs typeface="Times New Roman"/>
                        </a:rPr>
                        <a:t>(QUINTA-FEIRA)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>
                          <a:latin typeface="Verdana"/>
                          <a:ea typeface="Times New Roman"/>
                          <a:cs typeface="Times New Roman"/>
                        </a:rPr>
                        <a:t>Parque Jacques Cousteau</a:t>
                      </a:r>
                      <a:endParaRPr lang="pt-BR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700" b="0" dirty="0">
                          <a:latin typeface="Verdana"/>
                          <a:ea typeface="Times New Roman"/>
                          <a:cs typeface="Times New Roman"/>
                        </a:rPr>
                        <a:t>Rua Augusto José dos Santos, 366, Bairro Betânia</a:t>
                      </a:r>
                      <a:endParaRPr lang="pt-BR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112" marR="46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788024" y="836712"/>
            <a:ext cx="413995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/>
              <a:t>Público-alvo</a:t>
            </a:r>
            <a:r>
              <a:rPr lang="pt-BR" b="1" dirty="0" smtClean="0"/>
              <a:t>:</a:t>
            </a:r>
            <a:r>
              <a:rPr lang="pt-BR" dirty="0" smtClean="0"/>
              <a:t> estudantes de escola municipais de Belo Horizontes participantes do Projeto </a:t>
            </a:r>
            <a:r>
              <a:rPr lang="pt-BR" dirty="0" err="1" smtClean="0"/>
              <a:t>EcoEscola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endParaRPr lang="pt-BR" sz="600" dirty="0" smtClean="0"/>
          </a:p>
          <a:p>
            <a:pPr>
              <a:buFontTx/>
              <a:buChar char="-"/>
            </a:pPr>
            <a:r>
              <a:rPr lang="pt-BR" b="1" dirty="0" smtClean="0"/>
              <a:t>Faixa </a:t>
            </a:r>
            <a:r>
              <a:rPr lang="pt-BR" b="1" dirty="0" smtClean="0"/>
              <a:t>etária:</a:t>
            </a:r>
            <a:r>
              <a:rPr lang="pt-BR" dirty="0" smtClean="0"/>
              <a:t> 7 a 12 </a:t>
            </a:r>
            <a:r>
              <a:rPr lang="pt-BR" dirty="0" smtClean="0"/>
              <a:t>anos</a:t>
            </a:r>
          </a:p>
          <a:p>
            <a:pPr>
              <a:buFontTx/>
              <a:buChar char="-"/>
            </a:pPr>
            <a:endParaRPr lang="pt-BR" sz="700" dirty="0" smtClean="0"/>
          </a:p>
          <a:p>
            <a:pPr>
              <a:buFontTx/>
              <a:buChar char="-"/>
            </a:pPr>
            <a:r>
              <a:rPr lang="pt-BR" b="1" dirty="0" smtClean="0"/>
              <a:t>Capacidade</a:t>
            </a:r>
            <a:r>
              <a:rPr lang="pt-BR" b="1" dirty="0" smtClean="0"/>
              <a:t>:</a:t>
            </a:r>
            <a:r>
              <a:rPr lang="pt-BR" dirty="0" smtClean="0"/>
              <a:t> 35 </a:t>
            </a:r>
            <a:r>
              <a:rPr lang="pt-BR" dirty="0" smtClean="0"/>
              <a:t>alunos +  2 monitores e/ou professores</a:t>
            </a:r>
          </a:p>
          <a:p>
            <a:pPr>
              <a:buFontTx/>
              <a:buChar char="-"/>
            </a:pPr>
            <a:endParaRPr lang="pt-BR" sz="700" dirty="0" smtClean="0"/>
          </a:p>
          <a:p>
            <a:pPr>
              <a:buFontTx/>
              <a:buChar char="-"/>
            </a:pPr>
            <a:r>
              <a:rPr lang="pt-BR" dirty="0" smtClean="0"/>
              <a:t>Boné, filtro solar, sapato fechado e confortável, garrafinha d’água.</a:t>
            </a:r>
          </a:p>
          <a:p>
            <a:pPr>
              <a:buFontTx/>
              <a:buChar char="-"/>
            </a:pPr>
            <a:endParaRPr lang="pt-BR" sz="500" dirty="0" smtClean="0"/>
          </a:p>
          <a:p>
            <a:r>
              <a:rPr lang="pt-BR" b="1" dirty="0" smtClean="0"/>
              <a:t>Agendamentos: </a:t>
            </a:r>
            <a:r>
              <a:rPr lang="pt-BR" dirty="0" smtClean="0"/>
              <a:t>exclusivamente através do Projeto </a:t>
            </a:r>
            <a:r>
              <a:rPr lang="pt-BR" dirty="0" err="1" smtClean="0"/>
              <a:t>EcoEscola</a:t>
            </a:r>
            <a:r>
              <a:rPr lang="pt-BR" dirty="0" smtClean="0"/>
              <a:t> através do email </a:t>
            </a:r>
            <a:r>
              <a:rPr lang="pt-BR" u="sng" dirty="0" smtClean="0">
                <a:hlinkClick r:id="rId3"/>
              </a:rPr>
              <a:t>ncma@pbh.gov.br</a:t>
            </a:r>
            <a:r>
              <a:rPr lang="pt-BR" dirty="0" smtClean="0"/>
              <a:t> </a:t>
            </a:r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932040" y="4493514"/>
          <a:ext cx="2255912" cy="1383758"/>
        </p:xfrm>
        <a:graphic>
          <a:graphicData uri="http://schemas.openxmlformats.org/drawingml/2006/table">
            <a:tbl>
              <a:tblPr/>
              <a:tblGrid>
                <a:gridCol w="2255912"/>
              </a:tblGrid>
              <a:tr h="3441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Verdana"/>
                          <a:ea typeface="Times New Roman"/>
                          <a:cs typeface="Times New Roman"/>
                        </a:rPr>
                        <a:t>Horário</a:t>
                      </a:r>
                      <a:endParaRPr lang="pt-BR" sz="3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6" marR="4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35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latin typeface="Verdana"/>
                          <a:ea typeface="Times New Roman"/>
                          <a:cs typeface="Times New Roman"/>
                        </a:rPr>
                        <a:t>8:50 – 10:30</a:t>
                      </a:r>
                      <a:endParaRPr lang="pt-BR" sz="3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6" marR="4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latin typeface="Verdana"/>
                          <a:ea typeface="Times New Roman"/>
                          <a:cs typeface="Times New Roman"/>
                        </a:rPr>
                        <a:t>13:50 – 15:30</a:t>
                      </a:r>
                      <a:endParaRPr lang="pt-BR" sz="3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06" marR="4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07504" y="2708920"/>
            <a:ext cx="12961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Parques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626771" y="2708920"/>
            <a:ext cx="12961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CEVAEs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146038" y="2708920"/>
            <a:ext cx="12961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Cemitérios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665305" y="2708920"/>
            <a:ext cx="12961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Jardim Zoológico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184572" y="2708920"/>
            <a:ext cx="12961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Jardim Botânico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703840" y="2708920"/>
            <a:ext cx="12961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Aquário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1560" y="1124744"/>
            <a:ext cx="3312368" cy="9144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de Parques Municipais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148064" y="1124744"/>
            <a:ext cx="3312368" cy="9144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Zoobotânica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ruz 11"/>
          <p:cNvSpPr/>
          <p:nvPr/>
        </p:nvSpPr>
        <p:spPr>
          <a:xfrm>
            <a:off x="4067944" y="1146448"/>
            <a:ext cx="914400" cy="914400"/>
          </a:xfrm>
          <a:prstGeom prst="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10" idx="2"/>
            <a:endCxn id="4" idx="0"/>
          </p:cNvCxnSpPr>
          <p:nvPr/>
        </p:nvCxnSpPr>
        <p:spPr>
          <a:xfrm flipH="1">
            <a:off x="755576" y="2039144"/>
            <a:ext cx="1512168" cy="66977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10" idx="2"/>
            <a:endCxn id="5" idx="0"/>
          </p:cNvCxnSpPr>
          <p:nvPr/>
        </p:nvCxnSpPr>
        <p:spPr>
          <a:xfrm>
            <a:off x="2267744" y="2039144"/>
            <a:ext cx="7099" cy="66977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0" idx="2"/>
            <a:endCxn id="6" idx="0"/>
          </p:cNvCxnSpPr>
          <p:nvPr/>
        </p:nvCxnSpPr>
        <p:spPr>
          <a:xfrm>
            <a:off x="2267744" y="2039144"/>
            <a:ext cx="1526366" cy="66977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11" idx="2"/>
            <a:endCxn id="7" idx="0"/>
          </p:cNvCxnSpPr>
          <p:nvPr/>
        </p:nvCxnSpPr>
        <p:spPr>
          <a:xfrm flipH="1">
            <a:off x="5313377" y="2039144"/>
            <a:ext cx="1490871" cy="66977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1" idx="2"/>
            <a:endCxn id="8" idx="0"/>
          </p:cNvCxnSpPr>
          <p:nvPr/>
        </p:nvCxnSpPr>
        <p:spPr>
          <a:xfrm>
            <a:off x="6804248" y="2039144"/>
            <a:ext cx="28396" cy="66977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11" idx="2"/>
            <a:endCxn id="9" idx="0"/>
          </p:cNvCxnSpPr>
          <p:nvPr/>
        </p:nvCxnSpPr>
        <p:spPr>
          <a:xfrm>
            <a:off x="6804248" y="2039144"/>
            <a:ext cx="1547664" cy="66977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1079612" y="4458816"/>
            <a:ext cx="6984776" cy="914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de Parques Municipais e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Zoobotânica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ector reto 27"/>
          <p:cNvCxnSpPr>
            <a:stCxn id="4" idx="2"/>
            <a:endCxn id="26" idx="0"/>
          </p:cNvCxnSpPr>
          <p:nvPr/>
        </p:nvCxnSpPr>
        <p:spPr>
          <a:xfrm>
            <a:off x="755576" y="3623320"/>
            <a:ext cx="3816424" cy="83549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5" idx="2"/>
            <a:endCxn id="26" idx="0"/>
          </p:cNvCxnSpPr>
          <p:nvPr/>
        </p:nvCxnSpPr>
        <p:spPr>
          <a:xfrm>
            <a:off x="2274843" y="3623320"/>
            <a:ext cx="2297157" cy="83549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6" idx="2"/>
            <a:endCxn id="26" idx="0"/>
          </p:cNvCxnSpPr>
          <p:nvPr/>
        </p:nvCxnSpPr>
        <p:spPr>
          <a:xfrm>
            <a:off x="3794110" y="3623320"/>
            <a:ext cx="777890" cy="83549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7" idx="2"/>
            <a:endCxn id="26" idx="0"/>
          </p:cNvCxnSpPr>
          <p:nvPr/>
        </p:nvCxnSpPr>
        <p:spPr>
          <a:xfrm flipH="1">
            <a:off x="4572000" y="3623320"/>
            <a:ext cx="741377" cy="83549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8" idx="2"/>
            <a:endCxn id="26" idx="0"/>
          </p:cNvCxnSpPr>
          <p:nvPr/>
        </p:nvCxnSpPr>
        <p:spPr>
          <a:xfrm flipH="1">
            <a:off x="4572000" y="3623320"/>
            <a:ext cx="2260644" cy="83549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9" idx="2"/>
            <a:endCxn id="26" idx="0"/>
          </p:cNvCxnSpPr>
          <p:nvPr/>
        </p:nvCxnSpPr>
        <p:spPr>
          <a:xfrm flipH="1">
            <a:off x="4572000" y="3623320"/>
            <a:ext cx="3779912" cy="83549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2231740" y="5445224"/>
            <a:ext cx="4680520" cy="410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Gerência de Educação Ambiental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71800" y="1484784"/>
            <a:ext cx="3816424" cy="3240360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fpmzb_branca_horiz - fundo 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347" y="2673094"/>
            <a:ext cx="5035306" cy="151181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77128" y="4437112"/>
            <a:ext cx="420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de Gestão e Educação Ambiental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Gerência de Educação Ambiental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11875" y="5302949"/>
            <a:ext cx="3328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Nadja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Simbera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Hemetrio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fzbeduc@pbh.gov.br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A249"/>
                </a:solidFill>
              </a:rPr>
              <a:t>Jardim Botânico</a:t>
            </a:r>
            <a:endParaRPr lang="pt-BR" dirty="0">
              <a:solidFill>
                <a:srgbClr val="00A2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defRPr/>
            </a:pPr>
            <a:r>
              <a:rPr lang="pt-BR" dirty="0"/>
              <a:t>Estimular nas pessoas 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 de plantar </a:t>
            </a:r>
            <a:r>
              <a:rPr lang="pt-BR" dirty="0"/>
              <a:t>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cuidar das plantas </a:t>
            </a:r>
            <a:r>
              <a:rPr lang="pt-BR" dirty="0"/>
              <a:t>como seres vivos dos quais depende a qualidade de vida e a sobrevivência do Planeta. </a:t>
            </a:r>
          </a:p>
          <a:p>
            <a:pPr marL="285750" indent="-285750">
              <a:defRPr/>
            </a:pPr>
            <a:endParaRPr lang="pt-BR" dirty="0"/>
          </a:p>
          <a:p>
            <a:pPr marL="285750" indent="-285750">
              <a:defRPr/>
            </a:pPr>
            <a:r>
              <a:rPr lang="pt-BR" dirty="0"/>
              <a:t>Apresentar 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cultivo de plantas</a:t>
            </a:r>
            <a:r>
              <a:rPr lang="pt-BR" dirty="0"/>
              <a:t> no Jardim Botânico e a sua importância para a melhoria do ambiente da cidade e para a conservação da natureza.</a:t>
            </a:r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07704" y="332656"/>
            <a:ext cx="431560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spc="-100" dirty="0">
                <a:solidFill>
                  <a:srgbClr val="00A44A"/>
                </a:solidFill>
                <a:latin typeface="Arial" pitchFamily="34" charset="0"/>
                <a:ea typeface="+mj-ea"/>
              </a:rPr>
              <a:t>Oficina de Plantar</a:t>
            </a:r>
          </a:p>
        </p:txBody>
      </p:sp>
    </p:spTree>
    <p:extLst>
      <p:ext uri="{BB962C8B-B14F-4D97-AF65-F5344CB8AC3E}">
        <p14:creationId xmlns:p14="http://schemas.microsoft.com/office/powerpoint/2010/main" xmlns="" val="26063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96336" y="116632"/>
            <a:ext cx="12961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FPZ_PB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140" y="67742"/>
            <a:ext cx="2125860" cy="69696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14198" y="358875"/>
            <a:ext cx="431560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spc="-100" dirty="0">
                <a:solidFill>
                  <a:srgbClr val="00A44A"/>
                </a:solidFill>
                <a:latin typeface="Arial" pitchFamily="34" charset="0"/>
                <a:ea typeface="+mj-ea"/>
              </a:rPr>
              <a:t>Oficina de Plantar</a:t>
            </a:r>
          </a:p>
        </p:txBody>
      </p:sp>
      <p:pic>
        <p:nvPicPr>
          <p:cNvPr id="7" name="Picture 4" descr="oficina plan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043" y="1268760"/>
            <a:ext cx="614391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42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b="1" dirty="0" smtClean="0"/>
              <a:t>Atividades</a:t>
            </a:r>
            <a:r>
              <a:rPr lang="pt-BR" b="1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pPr lvl="0"/>
            <a:r>
              <a:rPr lang="pt-BR" dirty="0" smtClean="0"/>
              <a:t>Plantas;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Processo </a:t>
            </a:r>
            <a:r>
              <a:rPr lang="pt-BR" dirty="0" smtClean="0"/>
              <a:t>de </a:t>
            </a:r>
            <a:r>
              <a:rPr lang="pt-BR" dirty="0" smtClean="0"/>
              <a:t>cultivo no Jardim Botânico ;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Apresentação dos principais insumos, ferramentas e técnicas utilizadas no Jardim Botânico para o cultivo das </a:t>
            </a:r>
            <a:r>
              <a:rPr lang="pt-BR" dirty="0" smtClean="0"/>
              <a:t>plantas;</a:t>
            </a:r>
          </a:p>
          <a:p>
            <a:pPr lvl="0"/>
            <a:endParaRPr lang="pt-BR" dirty="0" smtClean="0"/>
          </a:p>
          <a:p>
            <a:pPr lvl="0"/>
            <a:r>
              <a:rPr lang="pt-BR" dirty="0" err="1" smtClean="0"/>
              <a:t>Compostagem</a:t>
            </a:r>
            <a:r>
              <a:rPr lang="pt-BR" dirty="0" smtClean="0"/>
              <a:t> </a:t>
            </a:r>
            <a:r>
              <a:rPr lang="pt-BR" dirty="0" smtClean="0"/>
              <a:t>da matéria orgânica e </a:t>
            </a:r>
            <a:r>
              <a:rPr lang="pt-BR" dirty="0" err="1" smtClean="0"/>
              <a:t>minhocário</a:t>
            </a:r>
            <a:r>
              <a:rPr lang="pt-BR" dirty="0" smtClean="0"/>
              <a:t>;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Plantio </a:t>
            </a:r>
            <a:r>
              <a:rPr lang="pt-BR" dirty="0" smtClean="0"/>
              <a:t>de mudas em garrafa PET ou caixas </a:t>
            </a:r>
            <a:r>
              <a:rPr lang="pt-BR" dirty="0" err="1" smtClean="0"/>
              <a:t>Tetrapak</a:t>
            </a:r>
            <a:r>
              <a:rPr lang="pt-BR" dirty="0" smtClean="0"/>
              <a:t>. </a:t>
            </a:r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Plantar BH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07704" y="332656"/>
            <a:ext cx="431560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spc="-100" dirty="0">
                <a:solidFill>
                  <a:srgbClr val="00A44A"/>
                </a:solidFill>
                <a:latin typeface="Arial" pitchFamily="34" charset="0"/>
                <a:ea typeface="+mj-ea"/>
              </a:rPr>
              <a:t>Oficina de Plantar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F:\backup PC Humberto 09-03-2017\FOTOS - 2014\OficinaPlantar 24Maio2014\DSC04014.JPG"/>
          <p:cNvPicPr>
            <a:picLocks noChangeAspect="1" noChangeArrowheads="1"/>
          </p:cNvPicPr>
          <p:nvPr/>
        </p:nvPicPr>
        <p:blipFill rotWithShape="1">
          <a:blip r:embed="rId2" cstate="print"/>
          <a:srcRect t="2789" b="4041"/>
          <a:stretch/>
        </p:blipFill>
        <p:spPr bwMode="auto">
          <a:xfrm>
            <a:off x="971600" y="846138"/>
            <a:ext cx="6979329" cy="508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92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b="1" dirty="0"/>
              <a:t>ATIVIDADE </a:t>
            </a:r>
            <a:r>
              <a:rPr lang="pt-BR" b="1" dirty="0" smtClean="0"/>
              <a:t>GRATUITA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Dias </a:t>
            </a:r>
            <a:r>
              <a:rPr lang="pt-BR" b="1" dirty="0"/>
              <a:t>de </a:t>
            </a:r>
            <a:r>
              <a:rPr lang="pt-BR" b="1" dirty="0" smtClean="0"/>
              <a:t>Visitas</a:t>
            </a:r>
            <a:r>
              <a:rPr lang="pt-BR" dirty="0" smtClean="0"/>
              <a:t>: </a:t>
            </a:r>
            <a:r>
              <a:rPr lang="pt-BR" dirty="0"/>
              <a:t>Quinta-feira (quinzenalmente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b="1" dirty="0"/>
              <a:t>Horário: </a:t>
            </a:r>
            <a:r>
              <a:rPr lang="pt-BR" dirty="0"/>
              <a:t>9h às </a:t>
            </a:r>
            <a:r>
              <a:rPr lang="pt-BR" dirty="0" smtClean="0"/>
              <a:t>11h ou 14h </a:t>
            </a:r>
            <a:r>
              <a:rPr lang="pt-BR" dirty="0"/>
              <a:t>às </a:t>
            </a:r>
            <a:r>
              <a:rPr lang="pt-BR" dirty="0" smtClean="0"/>
              <a:t>16h</a:t>
            </a:r>
          </a:p>
          <a:p>
            <a:endParaRPr lang="pt-BR" dirty="0"/>
          </a:p>
          <a:p>
            <a:r>
              <a:rPr lang="pt-BR" b="1" dirty="0" smtClean="0"/>
              <a:t>Endereço</a:t>
            </a:r>
            <a:r>
              <a:rPr lang="pt-BR" b="1" dirty="0"/>
              <a:t>: </a:t>
            </a:r>
            <a:r>
              <a:rPr lang="pt-BR" u="sng" dirty="0"/>
              <a:t>Portaria II – Serrano: Av. Antônio Francisco Lisboa, </a:t>
            </a:r>
            <a:r>
              <a:rPr lang="pt-BR" u="sng" dirty="0" smtClean="0"/>
              <a:t>2.600</a:t>
            </a:r>
          </a:p>
          <a:p>
            <a:endParaRPr lang="pt-BR" dirty="0"/>
          </a:p>
          <a:p>
            <a:r>
              <a:rPr lang="pt-BR" b="1" dirty="0"/>
              <a:t>Local:</a:t>
            </a:r>
            <a:r>
              <a:rPr lang="pt-BR" dirty="0"/>
              <a:t> Ponto de Encontro (próximo ao lago de plantas aquáticas e estufa da Caatinga</a:t>
            </a:r>
            <a:r>
              <a:rPr lang="pt-BR" dirty="0" smtClean="0"/>
              <a:t>);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Número de Visitantes</a:t>
            </a:r>
            <a:r>
              <a:rPr lang="pt-BR" dirty="0"/>
              <a:t>: 40 </a:t>
            </a:r>
            <a:r>
              <a:rPr lang="pt-BR" dirty="0" smtClean="0"/>
              <a:t>visitantes, </a:t>
            </a:r>
            <a:r>
              <a:rPr lang="pt-BR" dirty="0"/>
              <a:t>sendo 38 estudantes, 1 monitor e 1 professor;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Faixa etária: </a:t>
            </a:r>
            <a:r>
              <a:rPr lang="pt-BR" dirty="0"/>
              <a:t>7-12 </a:t>
            </a:r>
            <a:r>
              <a:rPr lang="pt-BR" dirty="0" smtClean="0"/>
              <a:t>anos</a:t>
            </a:r>
          </a:p>
          <a:p>
            <a:endParaRPr lang="pt-BR" dirty="0"/>
          </a:p>
          <a:p>
            <a:r>
              <a:rPr lang="pt-BR" dirty="0"/>
              <a:t>Agendamentos: exclusivamente através do </a:t>
            </a:r>
            <a:r>
              <a:rPr lang="pt-BR" dirty="0" smtClean="0"/>
              <a:t>Projeto </a:t>
            </a:r>
            <a:r>
              <a:rPr lang="pt-BR" dirty="0" err="1"/>
              <a:t>EcoEscola</a:t>
            </a:r>
            <a:r>
              <a:rPr lang="pt-BR" dirty="0"/>
              <a:t> através do </a:t>
            </a:r>
            <a:r>
              <a:rPr lang="pt-BR" dirty="0" err="1"/>
              <a:t>email</a:t>
            </a:r>
            <a:r>
              <a:rPr lang="pt-BR" dirty="0"/>
              <a:t> </a:t>
            </a:r>
            <a:r>
              <a:rPr lang="pt-BR" u="sng" dirty="0">
                <a:hlinkClick r:id="rId2"/>
              </a:rPr>
              <a:t>ncma@pbh.gov.br</a:t>
            </a:r>
            <a:r>
              <a:rPr lang="pt-BR" dirty="0"/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83974" y="358875"/>
            <a:ext cx="431560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spc="-100" dirty="0">
                <a:solidFill>
                  <a:srgbClr val="00A44A"/>
                </a:solidFill>
                <a:latin typeface="Arial" pitchFamily="34" charset="0"/>
                <a:ea typeface="+mj-ea"/>
              </a:rPr>
              <a:t>Oficina de Plantar</a:t>
            </a:r>
          </a:p>
        </p:txBody>
      </p:sp>
    </p:spTree>
    <p:extLst>
      <p:ext uri="{BB962C8B-B14F-4D97-AF65-F5344CB8AC3E}">
        <p14:creationId xmlns:p14="http://schemas.microsoft.com/office/powerpoint/2010/main" xmlns="" val="3402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23728" y="2348880"/>
          <a:ext cx="4896544" cy="2232248"/>
        </p:xfrm>
        <a:graphic>
          <a:graphicData uri="http://schemas.openxmlformats.org/drawingml/2006/table">
            <a:tbl>
              <a:tblPr/>
              <a:tblGrid>
                <a:gridCol w="2425479"/>
                <a:gridCol w="2471065"/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Mês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Quintas-feiras 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Abril</a:t>
                      </a:r>
                      <a:endParaRPr lang="pt-BR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pt-BR" sz="2400" b="0" baseline="0" dirty="0" smtClean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2400" b="0" dirty="0" smtClean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t-BR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Maio</a:t>
                      </a:r>
                      <a:endParaRPr lang="pt-BR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pt-BR" sz="2400" b="0" baseline="0" dirty="0" smtClean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</a:t>
                      </a:r>
                      <a:r>
                        <a:rPr lang="pt-BR" sz="2400" b="0" dirty="0" smtClean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Junho</a:t>
                      </a:r>
                      <a:endParaRPr lang="pt-BR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2400" b="0" dirty="0" smtClean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2400" b="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pt-BR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83974" y="358875"/>
            <a:ext cx="431560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spc="-100" dirty="0">
                <a:solidFill>
                  <a:srgbClr val="00A44A"/>
                </a:solidFill>
                <a:latin typeface="Arial" pitchFamily="34" charset="0"/>
                <a:ea typeface="+mj-ea"/>
              </a:rPr>
              <a:t>Oficina de Plantar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70714" y="4797152"/>
            <a:ext cx="1202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Horários:</a:t>
            </a:r>
          </a:p>
          <a:p>
            <a:r>
              <a:rPr lang="pt-BR" dirty="0" smtClean="0"/>
              <a:t>9h </a:t>
            </a:r>
            <a:r>
              <a:rPr lang="pt-BR" dirty="0" smtClean="0"/>
              <a:t>às 11h </a:t>
            </a:r>
            <a:endParaRPr lang="pt-BR" dirty="0" smtClean="0"/>
          </a:p>
          <a:p>
            <a:pPr algn="ctr"/>
            <a:r>
              <a:rPr lang="pt-BR" dirty="0" smtClean="0"/>
              <a:t>ou </a:t>
            </a:r>
          </a:p>
          <a:p>
            <a:r>
              <a:rPr lang="pt-BR" dirty="0" smtClean="0"/>
              <a:t>14h </a:t>
            </a:r>
            <a:r>
              <a:rPr lang="pt-BR" dirty="0" smtClean="0"/>
              <a:t>às 16h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1556792"/>
            <a:ext cx="333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Cronograma 1º semestre de 2018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1056</Words>
  <Application>Microsoft Office PowerPoint</Application>
  <PresentationFormat>Apresentação na tela (4:3)</PresentationFormat>
  <Paragraphs>225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Jardim Botânico</vt:lpstr>
      <vt:lpstr>Slide 4</vt:lpstr>
      <vt:lpstr>Slide 5</vt:lpstr>
      <vt:lpstr>Slide 6</vt:lpstr>
      <vt:lpstr>Slide 7</vt:lpstr>
      <vt:lpstr>Slide 8</vt:lpstr>
      <vt:lpstr>Slide 9</vt:lpstr>
      <vt:lpstr>Oficina de Plantar</vt:lpstr>
      <vt:lpstr>Slide 11</vt:lpstr>
      <vt:lpstr>Parques </vt:lpstr>
      <vt:lpstr>Projeto Escolas nos Parques de BH</vt:lpstr>
      <vt:lpstr>Projeto Escolas nos Parques de BH</vt:lpstr>
      <vt:lpstr>Projeto Escolas nos Parques de BH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| Perfil252</dc:creator>
  <cp:lastModifiedBy>Nadja</cp:lastModifiedBy>
  <cp:revision>15</cp:revision>
  <dcterms:created xsi:type="dcterms:W3CDTF">2017-02-07T13:32:31Z</dcterms:created>
  <dcterms:modified xsi:type="dcterms:W3CDTF">2018-03-22T00:41:12Z</dcterms:modified>
</cp:coreProperties>
</file>